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Montserrat Classic" charset="1" panose="00000500000000000000"/>
      <p:regular r:id="rId13"/>
    </p:embeddedFont>
    <p:embeddedFont>
      <p:font typeface="Montserrat Classic Bold" charset="1" panose="00000800000000000000"/>
      <p:regular r:id="rId14"/>
    </p:embeddedFont>
    <p:embeddedFont>
      <p:font typeface="Montserrat" charset="1" panose="00000500000000000000"/>
      <p:regular r:id="rId15"/>
    </p:embeddedFont>
    <p:embeddedFont>
      <p:font typeface="Montserrat Semi-Bold" charset="1" panose="000007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11" Target="../media/image18.png" Type="http://schemas.openxmlformats.org/officeDocument/2006/relationships/image"/><Relationship Id="rId12" Target="../media/image19.svg" Type="http://schemas.openxmlformats.org/officeDocument/2006/relationships/image"/><Relationship Id="rId13" Target="../media/image20.png" Type="http://schemas.openxmlformats.org/officeDocument/2006/relationships/image"/><Relationship Id="rId14" Target="../media/image21.svg" Type="http://schemas.openxmlformats.org/officeDocument/2006/relationships/image"/><Relationship Id="rId15" Target="../media/image22.png" Type="http://schemas.openxmlformats.org/officeDocument/2006/relationships/image"/><Relationship Id="rId16" Target="../media/image23.svg" Type="http://schemas.openxmlformats.org/officeDocument/2006/relationships/image"/><Relationship Id="rId17" Target="../media/image24.png" Type="http://schemas.openxmlformats.org/officeDocument/2006/relationships/image"/><Relationship Id="rId18" Target="../media/image25.svg" Type="http://schemas.openxmlformats.org/officeDocument/2006/relationships/image"/><Relationship Id="rId2" Target="../media/image9.png" Type="http://schemas.openxmlformats.org/officeDocument/2006/relationships/image"/><Relationship Id="rId3" Target="../media/image10.svg" Type="http://schemas.openxmlformats.org/officeDocument/2006/relationships/image"/><Relationship Id="rId4" Target="../media/image11.jpe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1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11" Target="../media/image1.jpeg" Type="http://schemas.openxmlformats.org/officeDocument/2006/relationships/image"/><Relationship Id="rId12" Target="../media/image36.png" Type="http://schemas.openxmlformats.org/officeDocument/2006/relationships/image"/><Relationship Id="rId13" Target="../media/image37.svg" Type="http://schemas.openxmlformats.org/officeDocument/2006/relationships/image"/><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8377C"/>
        </a:solidFill>
      </p:bgPr>
    </p:bg>
    <p:spTree>
      <p:nvGrpSpPr>
        <p:cNvPr id="1" name=""/>
        <p:cNvGrpSpPr/>
        <p:nvPr/>
      </p:nvGrpSpPr>
      <p:grpSpPr>
        <a:xfrm>
          <a:off x="0" y="0"/>
          <a:ext cx="0" cy="0"/>
          <a:chOff x="0" y="0"/>
          <a:chExt cx="0" cy="0"/>
        </a:xfrm>
      </p:grpSpPr>
      <p:sp>
        <p:nvSpPr>
          <p:cNvPr name="Freeform 2" id="2"/>
          <p:cNvSpPr/>
          <p:nvPr/>
        </p:nvSpPr>
        <p:spPr>
          <a:xfrm flipH="false" flipV="false" rot="0">
            <a:off x="6907475" y="0"/>
            <a:ext cx="11380525" cy="10397522"/>
          </a:xfrm>
          <a:custGeom>
            <a:avLst/>
            <a:gdLst/>
            <a:ahLst/>
            <a:cxnLst/>
            <a:rect r="r" b="b" t="t" l="l"/>
            <a:pathLst>
              <a:path h="10397522" w="11380525">
                <a:moveTo>
                  <a:pt x="0" y="0"/>
                </a:moveTo>
                <a:lnTo>
                  <a:pt x="11380525" y="0"/>
                </a:lnTo>
                <a:lnTo>
                  <a:pt x="11380525" y="10397522"/>
                </a:lnTo>
                <a:lnTo>
                  <a:pt x="0" y="10397522"/>
                </a:lnTo>
                <a:lnTo>
                  <a:pt x="0" y="0"/>
                </a:lnTo>
                <a:close/>
              </a:path>
            </a:pathLst>
          </a:custGeom>
          <a:blipFill>
            <a:blip r:embed="rId2"/>
            <a:stretch>
              <a:fillRect l="0" t="0" r="0" b="-45938"/>
            </a:stretch>
          </a:blipFill>
        </p:spPr>
      </p:sp>
      <p:grpSp>
        <p:nvGrpSpPr>
          <p:cNvPr name="Group 3" id="3"/>
          <p:cNvGrpSpPr/>
          <p:nvPr/>
        </p:nvGrpSpPr>
        <p:grpSpPr>
          <a:xfrm rot="0">
            <a:off x="0" y="-666990"/>
            <a:ext cx="8746495" cy="12167343"/>
            <a:chOff x="0" y="0"/>
            <a:chExt cx="2303604" cy="3204568"/>
          </a:xfrm>
        </p:grpSpPr>
        <p:sp>
          <p:nvSpPr>
            <p:cNvPr name="Freeform 4" id="4"/>
            <p:cNvSpPr/>
            <p:nvPr/>
          </p:nvSpPr>
          <p:spPr>
            <a:xfrm flipH="false" flipV="false" rot="0">
              <a:off x="0" y="0"/>
              <a:ext cx="2303604" cy="3204568"/>
            </a:xfrm>
            <a:custGeom>
              <a:avLst/>
              <a:gdLst/>
              <a:ahLst/>
              <a:cxnLst/>
              <a:rect r="r" b="b" t="t" l="l"/>
              <a:pathLst>
                <a:path h="3204568" w="2303604">
                  <a:moveTo>
                    <a:pt x="0" y="0"/>
                  </a:moveTo>
                  <a:lnTo>
                    <a:pt x="2303604" y="0"/>
                  </a:lnTo>
                  <a:lnTo>
                    <a:pt x="2303604" y="3204568"/>
                  </a:lnTo>
                  <a:lnTo>
                    <a:pt x="0" y="3204568"/>
                  </a:lnTo>
                  <a:close/>
                </a:path>
              </a:pathLst>
            </a:custGeom>
            <a:solidFill>
              <a:srgbClr val="FFFFFF"/>
            </a:solidFill>
          </p:spPr>
        </p:sp>
        <p:sp>
          <p:nvSpPr>
            <p:cNvPr name="TextBox 5" id="5"/>
            <p:cNvSpPr txBox="true"/>
            <p:nvPr/>
          </p:nvSpPr>
          <p:spPr>
            <a:xfrm>
              <a:off x="0" y="-47625"/>
              <a:ext cx="2303604" cy="3252193"/>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5400000">
            <a:off x="4574272" y="3600450"/>
            <a:ext cx="10287000" cy="3086100"/>
          </a:xfrm>
          <a:custGeom>
            <a:avLst/>
            <a:gdLst/>
            <a:ahLst/>
            <a:cxnLst/>
            <a:rect r="r" b="b" t="t" l="l"/>
            <a:pathLst>
              <a:path h="3086100" w="10287000">
                <a:moveTo>
                  <a:pt x="0" y="0"/>
                </a:moveTo>
                <a:lnTo>
                  <a:pt x="10287000" y="0"/>
                </a:lnTo>
                <a:lnTo>
                  <a:pt x="10287000" y="3086100"/>
                </a:lnTo>
                <a:lnTo>
                  <a:pt x="0" y="30861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495768" y="8886658"/>
            <a:ext cx="4947264" cy="424992"/>
            <a:chOff x="0" y="0"/>
            <a:chExt cx="6596352" cy="566656"/>
          </a:xfrm>
        </p:grpSpPr>
        <p:sp>
          <p:nvSpPr>
            <p:cNvPr name="TextBox 8" id="8"/>
            <p:cNvSpPr txBox="true"/>
            <p:nvPr/>
          </p:nvSpPr>
          <p:spPr>
            <a:xfrm rot="0">
              <a:off x="716840" y="16321"/>
              <a:ext cx="5879512" cy="486390"/>
            </a:xfrm>
            <a:prstGeom prst="rect">
              <a:avLst/>
            </a:prstGeom>
          </p:spPr>
          <p:txBody>
            <a:bodyPr anchor="t" rtlCol="false" tIns="0" lIns="0" bIns="0" rIns="0">
              <a:spAutoFit/>
            </a:bodyPr>
            <a:lstStyle/>
            <a:p>
              <a:pPr algn="l">
                <a:lnSpc>
                  <a:spcPts val="3031"/>
                </a:lnSpc>
              </a:pPr>
              <a:r>
                <a:rPr lang="en-US" sz="2165" spc="97">
                  <a:solidFill>
                    <a:srgbClr val="08377C"/>
                  </a:solidFill>
                  <a:latin typeface="Montserrat Classic"/>
                </a:rPr>
                <a:t>https://profit-staffing.com</a:t>
              </a:r>
            </a:p>
          </p:txBody>
        </p:sp>
        <p:sp>
          <p:nvSpPr>
            <p:cNvPr name="Freeform 9" id="9"/>
            <p:cNvSpPr/>
            <p:nvPr/>
          </p:nvSpPr>
          <p:spPr>
            <a:xfrm flipH="false" flipV="false" rot="0">
              <a:off x="0" y="0"/>
              <a:ext cx="566656" cy="566656"/>
            </a:xfrm>
            <a:custGeom>
              <a:avLst/>
              <a:gdLst/>
              <a:ahLst/>
              <a:cxnLst/>
              <a:rect r="r" b="b" t="t" l="l"/>
              <a:pathLst>
                <a:path h="566656" w="566656">
                  <a:moveTo>
                    <a:pt x="0" y="0"/>
                  </a:moveTo>
                  <a:lnTo>
                    <a:pt x="566656" y="0"/>
                  </a:lnTo>
                  <a:lnTo>
                    <a:pt x="566656" y="566656"/>
                  </a:lnTo>
                  <a:lnTo>
                    <a:pt x="0" y="5666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grpSp>
      <p:sp>
        <p:nvSpPr>
          <p:cNvPr name="TextBox 10" id="10"/>
          <p:cNvSpPr txBox="true"/>
          <p:nvPr/>
        </p:nvSpPr>
        <p:spPr>
          <a:xfrm rot="0">
            <a:off x="383282" y="4268451"/>
            <a:ext cx="9213223" cy="1500303"/>
          </a:xfrm>
          <a:prstGeom prst="rect">
            <a:avLst/>
          </a:prstGeom>
        </p:spPr>
        <p:txBody>
          <a:bodyPr anchor="t" rtlCol="false" tIns="0" lIns="0" bIns="0" rIns="0">
            <a:spAutoFit/>
          </a:bodyPr>
          <a:lstStyle/>
          <a:p>
            <a:pPr algn="l">
              <a:lnSpc>
                <a:spcPts val="11749"/>
              </a:lnSpc>
            </a:pPr>
            <a:r>
              <a:rPr lang="en-US" sz="9791" spc="68">
                <a:solidFill>
                  <a:srgbClr val="08377C"/>
                </a:solidFill>
                <a:latin typeface="Montserrat Classic Bold"/>
              </a:rPr>
              <a:t>Profit Staffing</a:t>
            </a:r>
          </a:p>
        </p:txBody>
      </p:sp>
      <p:grpSp>
        <p:nvGrpSpPr>
          <p:cNvPr name="Group 11" id="11"/>
          <p:cNvGrpSpPr/>
          <p:nvPr/>
        </p:nvGrpSpPr>
        <p:grpSpPr>
          <a:xfrm rot="0">
            <a:off x="495768" y="9408133"/>
            <a:ext cx="7678953" cy="431498"/>
            <a:chOff x="0" y="0"/>
            <a:chExt cx="10238605" cy="575331"/>
          </a:xfrm>
        </p:grpSpPr>
        <p:sp>
          <p:nvSpPr>
            <p:cNvPr name="Freeform 12" id="12"/>
            <p:cNvSpPr/>
            <p:nvPr/>
          </p:nvSpPr>
          <p:spPr>
            <a:xfrm flipH="false" flipV="false" rot="0">
              <a:off x="0" y="0"/>
              <a:ext cx="575331" cy="575331"/>
            </a:xfrm>
            <a:custGeom>
              <a:avLst/>
              <a:gdLst/>
              <a:ahLst/>
              <a:cxnLst/>
              <a:rect r="r" b="b" t="t" l="l"/>
              <a:pathLst>
                <a:path h="575331" w="575331">
                  <a:moveTo>
                    <a:pt x="0" y="0"/>
                  </a:moveTo>
                  <a:lnTo>
                    <a:pt x="575331" y="0"/>
                  </a:lnTo>
                  <a:lnTo>
                    <a:pt x="575331" y="575331"/>
                  </a:lnTo>
                  <a:lnTo>
                    <a:pt x="0" y="57533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647666" y="53416"/>
              <a:ext cx="9590939" cy="481609"/>
            </a:xfrm>
            <a:prstGeom prst="rect">
              <a:avLst/>
            </a:prstGeom>
          </p:spPr>
          <p:txBody>
            <a:bodyPr anchor="t" rtlCol="false" tIns="0" lIns="0" bIns="0" rIns="0">
              <a:spAutoFit/>
            </a:bodyPr>
            <a:lstStyle/>
            <a:p>
              <a:pPr algn="l">
                <a:lnSpc>
                  <a:spcPts val="3001"/>
                </a:lnSpc>
              </a:pPr>
              <a:r>
                <a:rPr lang="en-US" sz="2143" spc="96">
                  <a:solidFill>
                    <a:srgbClr val="08377C"/>
                  </a:solidFill>
                  <a:latin typeface="Montserrat Classic"/>
                </a:rPr>
                <a:t>https://www.instagram.com/profit_staffing/</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615614" y="1576197"/>
            <a:ext cx="7968507" cy="942975"/>
          </a:xfrm>
          <a:prstGeom prst="rect">
            <a:avLst/>
          </a:prstGeom>
        </p:spPr>
        <p:txBody>
          <a:bodyPr anchor="t" rtlCol="false" tIns="0" lIns="0" bIns="0" rIns="0">
            <a:spAutoFit/>
          </a:bodyPr>
          <a:lstStyle/>
          <a:p>
            <a:pPr algn="l" marL="0" indent="0" lvl="0">
              <a:lnSpc>
                <a:spcPts val="7358"/>
              </a:lnSpc>
              <a:spcBef>
                <a:spcPct val="0"/>
              </a:spcBef>
            </a:pPr>
            <a:r>
              <a:rPr lang="en-US" sz="6131" spc="220">
                <a:solidFill>
                  <a:srgbClr val="08377C"/>
                </a:solidFill>
                <a:latin typeface="Montserrat Classic Bold"/>
              </a:rPr>
              <a:t>Our history</a:t>
            </a:r>
          </a:p>
        </p:txBody>
      </p:sp>
      <p:sp>
        <p:nvSpPr>
          <p:cNvPr name="TextBox 3" id="3"/>
          <p:cNvSpPr txBox="true"/>
          <p:nvPr/>
        </p:nvSpPr>
        <p:spPr>
          <a:xfrm rot="0">
            <a:off x="8615614" y="3685253"/>
            <a:ext cx="9085412" cy="4358610"/>
          </a:xfrm>
          <a:prstGeom prst="rect">
            <a:avLst/>
          </a:prstGeom>
        </p:spPr>
        <p:txBody>
          <a:bodyPr anchor="t" rtlCol="false" tIns="0" lIns="0" bIns="0" rIns="0">
            <a:spAutoFit/>
          </a:bodyPr>
          <a:lstStyle/>
          <a:p>
            <a:pPr algn="just">
              <a:lnSpc>
                <a:spcPts val="3886"/>
              </a:lnSpc>
            </a:pPr>
            <a:r>
              <a:rPr lang="en-US" sz="2776" spc="61">
                <a:solidFill>
                  <a:srgbClr val="08377C"/>
                </a:solidFill>
                <a:latin typeface="Montserrat Classic"/>
              </a:rPr>
              <a:t>Profit Staffing was founded in 2024 in the city of Denver, recognizing the market's need for both temporary employment opportunities and the hiring of specialized personnel for specific tasks or duties for companies. </a:t>
            </a:r>
          </a:p>
          <a:p>
            <a:pPr algn="just">
              <a:lnSpc>
                <a:spcPts val="3886"/>
              </a:lnSpc>
            </a:pPr>
          </a:p>
          <a:p>
            <a:pPr algn="just" marL="0" indent="0" lvl="0">
              <a:lnSpc>
                <a:spcPts val="3886"/>
              </a:lnSpc>
              <a:spcBef>
                <a:spcPct val="0"/>
              </a:spcBef>
            </a:pPr>
            <a:r>
              <a:rPr lang="en-US" sz="2776" spc="61">
                <a:solidFill>
                  <a:srgbClr val="08377C"/>
                </a:solidFill>
                <a:latin typeface="Montserrat Classic"/>
              </a:rPr>
              <a:t>We are focus on helping as many people as we can to find a good job for their good and their family. </a:t>
            </a:r>
          </a:p>
        </p:txBody>
      </p:sp>
      <p:grpSp>
        <p:nvGrpSpPr>
          <p:cNvPr name="Group 4" id="4"/>
          <p:cNvGrpSpPr/>
          <p:nvPr/>
        </p:nvGrpSpPr>
        <p:grpSpPr>
          <a:xfrm rot="0">
            <a:off x="-481948" y="-92357"/>
            <a:ext cx="8410277" cy="10842335"/>
            <a:chOff x="0" y="0"/>
            <a:chExt cx="645564" cy="832246"/>
          </a:xfrm>
        </p:grpSpPr>
        <p:sp>
          <p:nvSpPr>
            <p:cNvPr name="Freeform 5" id="5"/>
            <p:cNvSpPr/>
            <p:nvPr/>
          </p:nvSpPr>
          <p:spPr>
            <a:xfrm flipH="false" flipV="false" rot="0">
              <a:off x="0" y="0"/>
              <a:ext cx="645564" cy="832246"/>
            </a:xfrm>
            <a:custGeom>
              <a:avLst/>
              <a:gdLst/>
              <a:ahLst/>
              <a:cxnLst/>
              <a:rect r="r" b="b" t="t" l="l"/>
              <a:pathLst>
                <a:path h="832246" w="645564">
                  <a:moveTo>
                    <a:pt x="21172" y="0"/>
                  </a:moveTo>
                  <a:lnTo>
                    <a:pt x="624392" y="0"/>
                  </a:lnTo>
                  <a:cubicBezTo>
                    <a:pt x="630007" y="0"/>
                    <a:pt x="635392" y="2231"/>
                    <a:pt x="639363" y="6201"/>
                  </a:cubicBezTo>
                  <a:cubicBezTo>
                    <a:pt x="643333" y="10172"/>
                    <a:pt x="645564" y="15557"/>
                    <a:pt x="645564" y="21172"/>
                  </a:cubicBezTo>
                  <a:lnTo>
                    <a:pt x="645564" y="811074"/>
                  </a:lnTo>
                  <a:cubicBezTo>
                    <a:pt x="645564" y="822767"/>
                    <a:pt x="636085" y="832246"/>
                    <a:pt x="624392" y="832246"/>
                  </a:cubicBezTo>
                  <a:lnTo>
                    <a:pt x="21172" y="832246"/>
                  </a:lnTo>
                  <a:cubicBezTo>
                    <a:pt x="9479" y="832246"/>
                    <a:pt x="0" y="822767"/>
                    <a:pt x="0" y="811074"/>
                  </a:cubicBezTo>
                  <a:lnTo>
                    <a:pt x="0" y="21172"/>
                  </a:lnTo>
                  <a:cubicBezTo>
                    <a:pt x="0" y="9479"/>
                    <a:pt x="9479" y="0"/>
                    <a:pt x="21172" y="0"/>
                  </a:cubicBezTo>
                  <a:close/>
                </a:path>
              </a:pathLst>
            </a:custGeom>
            <a:blipFill>
              <a:blip r:embed="rId2"/>
              <a:stretch>
                <a:fillRect l="-61958" t="-816" r="0" b="-66689"/>
              </a:stretch>
            </a:blipFill>
          </p:spPr>
        </p:sp>
      </p:grpSp>
      <p:sp>
        <p:nvSpPr>
          <p:cNvPr name="TextBox 6" id="6"/>
          <p:cNvSpPr txBox="true"/>
          <p:nvPr/>
        </p:nvSpPr>
        <p:spPr>
          <a:xfrm rot="0">
            <a:off x="14292295" y="143153"/>
            <a:ext cx="3674314" cy="594535"/>
          </a:xfrm>
          <a:prstGeom prst="rect">
            <a:avLst/>
          </a:prstGeom>
        </p:spPr>
        <p:txBody>
          <a:bodyPr anchor="t" rtlCol="false" tIns="0" lIns="0" bIns="0" rIns="0">
            <a:spAutoFit/>
          </a:bodyPr>
          <a:lstStyle/>
          <a:p>
            <a:pPr algn="l">
              <a:lnSpc>
                <a:spcPts val="4685"/>
              </a:lnSpc>
            </a:pPr>
            <a:r>
              <a:rPr lang="en-US" sz="3904" spc="27">
                <a:solidFill>
                  <a:srgbClr val="08377C"/>
                </a:solidFill>
                <a:latin typeface="Montserrat Classic Bold"/>
              </a:rPr>
              <a:t>Profit Staffing</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7454" r="-31182" b="-37454"/>
            </a:stretch>
          </a:blipFill>
        </p:spPr>
      </p:sp>
      <p:grpSp>
        <p:nvGrpSpPr>
          <p:cNvPr name="Group 3" id="3"/>
          <p:cNvGrpSpPr/>
          <p:nvPr/>
        </p:nvGrpSpPr>
        <p:grpSpPr>
          <a:xfrm rot="0">
            <a:off x="-1128640" y="-209974"/>
            <a:ext cx="7240165" cy="10956964"/>
            <a:chOff x="0" y="0"/>
            <a:chExt cx="1906875" cy="2885785"/>
          </a:xfrm>
        </p:grpSpPr>
        <p:sp>
          <p:nvSpPr>
            <p:cNvPr name="Freeform 4" id="4"/>
            <p:cNvSpPr/>
            <p:nvPr/>
          </p:nvSpPr>
          <p:spPr>
            <a:xfrm flipH="false" flipV="false" rot="0">
              <a:off x="0" y="0"/>
              <a:ext cx="1906875" cy="2885785"/>
            </a:xfrm>
            <a:custGeom>
              <a:avLst/>
              <a:gdLst/>
              <a:ahLst/>
              <a:cxnLst/>
              <a:rect r="r" b="b" t="t" l="l"/>
              <a:pathLst>
                <a:path h="2885785" w="1906875">
                  <a:moveTo>
                    <a:pt x="0" y="0"/>
                  </a:moveTo>
                  <a:lnTo>
                    <a:pt x="1906875" y="0"/>
                  </a:lnTo>
                  <a:lnTo>
                    <a:pt x="1906875" y="2885785"/>
                  </a:lnTo>
                  <a:lnTo>
                    <a:pt x="0" y="2885785"/>
                  </a:lnTo>
                  <a:close/>
                </a:path>
              </a:pathLst>
            </a:custGeom>
            <a:solidFill>
              <a:srgbClr val="0D4F83"/>
            </a:solidFill>
            <a:ln cap="sq">
              <a:noFill/>
              <a:prstDash val="solid"/>
              <a:miter/>
            </a:ln>
          </p:spPr>
        </p:sp>
        <p:sp>
          <p:nvSpPr>
            <p:cNvPr name="TextBox 5" id="5"/>
            <p:cNvSpPr txBox="true"/>
            <p:nvPr/>
          </p:nvSpPr>
          <p:spPr>
            <a:xfrm>
              <a:off x="0" y="-47625"/>
              <a:ext cx="1906875" cy="293341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353199" y="1222279"/>
            <a:ext cx="6072887" cy="1558775"/>
          </a:xfrm>
          <a:prstGeom prst="rect">
            <a:avLst/>
          </a:prstGeom>
        </p:spPr>
        <p:txBody>
          <a:bodyPr anchor="t" rtlCol="false" tIns="0" lIns="0" bIns="0" rIns="0">
            <a:spAutoFit/>
          </a:bodyPr>
          <a:lstStyle/>
          <a:p>
            <a:pPr algn="l" marL="0" indent="0" lvl="0">
              <a:lnSpc>
                <a:spcPts val="12376"/>
              </a:lnSpc>
              <a:spcBef>
                <a:spcPct val="0"/>
              </a:spcBef>
            </a:pPr>
            <a:r>
              <a:rPr lang="en-US" sz="10313" spc="371">
                <a:solidFill>
                  <a:srgbClr val="FFFFFF"/>
                </a:solidFill>
                <a:latin typeface="Montserrat Classic Bold"/>
              </a:rPr>
              <a:t>M</a:t>
            </a:r>
            <a:r>
              <a:rPr lang="en-US" sz="10313" spc="371" strike="noStrike" u="none">
                <a:solidFill>
                  <a:srgbClr val="FFFFFF"/>
                </a:solidFill>
                <a:latin typeface="Montserrat Classic Bold"/>
              </a:rPr>
              <a:t>ission</a:t>
            </a:r>
          </a:p>
        </p:txBody>
      </p:sp>
      <p:sp>
        <p:nvSpPr>
          <p:cNvPr name="TextBox 7" id="7"/>
          <p:cNvSpPr txBox="true"/>
          <p:nvPr/>
        </p:nvSpPr>
        <p:spPr>
          <a:xfrm rot="0">
            <a:off x="353199" y="3958380"/>
            <a:ext cx="4519727" cy="4256952"/>
          </a:xfrm>
          <a:prstGeom prst="rect">
            <a:avLst/>
          </a:prstGeom>
        </p:spPr>
        <p:txBody>
          <a:bodyPr anchor="t" rtlCol="false" tIns="0" lIns="0" bIns="0" rIns="0">
            <a:spAutoFit/>
          </a:bodyPr>
          <a:lstStyle/>
          <a:p>
            <a:pPr algn="l" marL="0" indent="0" lvl="0">
              <a:lnSpc>
                <a:spcPts val="4239"/>
              </a:lnSpc>
              <a:spcBef>
                <a:spcPct val="0"/>
              </a:spcBef>
            </a:pPr>
            <a:r>
              <a:rPr lang="en-US" sz="3028" spc="136">
                <a:solidFill>
                  <a:srgbClr val="FFFFFF"/>
                </a:solidFill>
                <a:latin typeface="Montserrat Classic"/>
              </a:rPr>
              <a:t>We are dedicated to meeting market needs by providing both temporary employment opportunities and specialized personnel for specific tasks. </a:t>
            </a:r>
          </a:p>
        </p:txBody>
      </p:sp>
      <p:grpSp>
        <p:nvGrpSpPr>
          <p:cNvPr name="Group 8" id="8"/>
          <p:cNvGrpSpPr/>
          <p:nvPr/>
        </p:nvGrpSpPr>
        <p:grpSpPr>
          <a:xfrm rot="0">
            <a:off x="13885212" y="0"/>
            <a:ext cx="4402788" cy="893114"/>
            <a:chOff x="0" y="0"/>
            <a:chExt cx="1159582" cy="235223"/>
          </a:xfrm>
        </p:grpSpPr>
        <p:sp>
          <p:nvSpPr>
            <p:cNvPr name="Freeform 9" id="9"/>
            <p:cNvSpPr/>
            <p:nvPr/>
          </p:nvSpPr>
          <p:spPr>
            <a:xfrm flipH="false" flipV="false" rot="0">
              <a:off x="0" y="0"/>
              <a:ext cx="1159582" cy="235223"/>
            </a:xfrm>
            <a:custGeom>
              <a:avLst/>
              <a:gdLst/>
              <a:ahLst/>
              <a:cxnLst/>
              <a:rect r="r" b="b" t="t" l="l"/>
              <a:pathLst>
                <a:path h="235223" w="1159582">
                  <a:moveTo>
                    <a:pt x="0" y="0"/>
                  </a:moveTo>
                  <a:lnTo>
                    <a:pt x="1159582" y="0"/>
                  </a:lnTo>
                  <a:lnTo>
                    <a:pt x="1159582" y="235223"/>
                  </a:lnTo>
                  <a:lnTo>
                    <a:pt x="0" y="235223"/>
                  </a:lnTo>
                  <a:close/>
                </a:path>
              </a:pathLst>
            </a:custGeom>
            <a:solidFill>
              <a:srgbClr val="000000">
                <a:alpha val="25882"/>
              </a:srgbClr>
            </a:solidFill>
          </p:spPr>
        </p:sp>
        <p:sp>
          <p:nvSpPr>
            <p:cNvPr name="TextBox 10" id="10"/>
            <p:cNvSpPr txBox="true"/>
            <p:nvPr/>
          </p:nvSpPr>
          <p:spPr>
            <a:xfrm>
              <a:off x="0" y="0"/>
              <a:ext cx="1159582" cy="235223"/>
            </a:xfrm>
            <a:prstGeom prst="rect">
              <a:avLst/>
            </a:prstGeom>
          </p:spPr>
          <p:txBody>
            <a:bodyPr anchor="ctr" rtlCol="false" tIns="50800" lIns="50800" bIns="50800" rIns="50800"/>
            <a:lstStyle/>
            <a:p>
              <a:pPr algn="ctr">
                <a:lnSpc>
                  <a:spcPts val="1930"/>
                </a:lnSpc>
              </a:pPr>
            </a:p>
          </p:txBody>
        </p:sp>
      </p:grpSp>
      <p:sp>
        <p:nvSpPr>
          <p:cNvPr name="TextBox 11" id="11"/>
          <p:cNvSpPr txBox="true"/>
          <p:nvPr/>
        </p:nvSpPr>
        <p:spPr>
          <a:xfrm rot="0">
            <a:off x="14292295" y="143153"/>
            <a:ext cx="3674314" cy="594535"/>
          </a:xfrm>
          <a:prstGeom prst="rect">
            <a:avLst/>
          </a:prstGeom>
        </p:spPr>
        <p:txBody>
          <a:bodyPr anchor="t" rtlCol="false" tIns="0" lIns="0" bIns="0" rIns="0">
            <a:spAutoFit/>
          </a:bodyPr>
          <a:lstStyle/>
          <a:p>
            <a:pPr algn="l">
              <a:lnSpc>
                <a:spcPts val="4685"/>
              </a:lnSpc>
            </a:pPr>
            <a:r>
              <a:rPr lang="en-US" sz="3904" spc="27">
                <a:solidFill>
                  <a:srgbClr val="FFFFFF"/>
                </a:solidFill>
                <a:latin typeface="Montserrat Classic Bold"/>
              </a:rPr>
              <a:t>Profit Staffing</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7454" r="-31182" b="-37454"/>
            </a:stretch>
          </a:blipFill>
        </p:spPr>
      </p:sp>
      <p:grpSp>
        <p:nvGrpSpPr>
          <p:cNvPr name="Group 3" id="3"/>
          <p:cNvGrpSpPr/>
          <p:nvPr/>
        </p:nvGrpSpPr>
        <p:grpSpPr>
          <a:xfrm rot="0">
            <a:off x="-967945" y="-334982"/>
            <a:ext cx="7544241" cy="10956964"/>
            <a:chOff x="0" y="0"/>
            <a:chExt cx="1986961" cy="2885785"/>
          </a:xfrm>
        </p:grpSpPr>
        <p:sp>
          <p:nvSpPr>
            <p:cNvPr name="Freeform 4" id="4"/>
            <p:cNvSpPr/>
            <p:nvPr/>
          </p:nvSpPr>
          <p:spPr>
            <a:xfrm flipH="false" flipV="false" rot="0">
              <a:off x="0" y="0"/>
              <a:ext cx="1986961" cy="2885785"/>
            </a:xfrm>
            <a:custGeom>
              <a:avLst/>
              <a:gdLst/>
              <a:ahLst/>
              <a:cxnLst/>
              <a:rect r="r" b="b" t="t" l="l"/>
              <a:pathLst>
                <a:path h="2885785" w="1986961">
                  <a:moveTo>
                    <a:pt x="0" y="0"/>
                  </a:moveTo>
                  <a:lnTo>
                    <a:pt x="1986961" y="0"/>
                  </a:lnTo>
                  <a:lnTo>
                    <a:pt x="1986961" y="2885785"/>
                  </a:lnTo>
                  <a:lnTo>
                    <a:pt x="0" y="2885785"/>
                  </a:lnTo>
                  <a:close/>
                </a:path>
              </a:pathLst>
            </a:custGeom>
            <a:solidFill>
              <a:srgbClr val="0D4F83"/>
            </a:solidFill>
            <a:ln cap="sq">
              <a:noFill/>
              <a:prstDash val="solid"/>
              <a:miter/>
            </a:ln>
          </p:spPr>
        </p:sp>
        <p:sp>
          <p:nvSpPr>
            <p:cNvPr name="TextBox 5" id="5"/>
            <p:cNvSpPr txBox="true"/>
            <p:nvPr/>
          </p:nvSpPr>
          <p:spPr>
            <a:xfrm>
              <a:off x="0" y="-47625"/>
              <a:ext cx="1986961" cy="293341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353199" y="869697"/>
            <a:ext cx="3562072" cy="1118790"/>
          </a:xfrm>
          <a:prstGeom prst="rect">
            <a:avLst/>
          </a:prstGeom>
        </p:spPr>
        <p:txBody>
          <a:bodyPr anchor="t" rtlCol="false" tIns="0" lIns="0" bIns="0" rIns="0">
            <a:spAutoFit/>
          </a:bodyPr>
          <a:lstStyle/>
          <a:p>
            <a:pPr algn="l" marL="0" indent="0" lvl="0">
              <a:lnSpc>
                <a:spcPts val="8807"/>
              </a:lnSpc>
              <a:spcBef>
                <a:spcPct val="0"/>
              </a:spcBef>
            </a:pPr>
            <a:r>
              <a:rPr lang="en-US" sz="7339" spc="264" strike="noStrike" u="none">
                <a:solidFill>
                  <a:srgbClr val="FFFFFF"/>
                </a:solidFill>
                <a:latin typeface="Montserrat Classic Bold"/>
              </a:rPr>
              <a:t>Vision</a:t>
            </a:r>
          </a:p>
        </p:txBody>
      </p:sp>
      <p:sp>
        <p:nvSpPr>
          <p:cNvPr name="TextBox 7" id="7"/>
          <p:cNvSpPr txBox="true"/>
          <p:nvPr/>
        </p:nvSpPr>
        <p:spPr>
          <a:xfrm rot="0">
            <a:off x="353199" y="2334348"/>
            <a:ext cx="6019677" cy="6923952"/>
          </a:xfrm>
          <a:prstGeom prst="rect">
            <a:avLst/>
          </a:prstGeom>
        </p:spPr>
        <p:txBody>
          <a:bodyPr anchor="t" rtlCol="false" tIns="0" lIns="0" bIns="0" rIns="0">
            <a:spAutoFit/>
          </a:bodyPr>
          <a:lstStyle/>
          <a:p>
            <a:pPr algn="l">
              <a:lnSpc>
                <a:spcPts val="4239"/>
              </a:lnSpc>
            </a:pPr>
            <a:r>
              <a:rPr lang="en-US" sz="3028" spc="136">
                <a:solidFill>
                  <a:srgbClr val="FFFFFF"/>
                </a:solidFill>
                <a:latin typeface="Montserrat Classic"/>
              </a:rPr>
              <a:t>We aspire to be leaders in providing staffing solutions in Denver, recognizing and responding to market needs by offering both temporary employment and specialized personnel. </a:t>
            </a:r>
          </a:p>
          <a:p>
            <a:pPr algn="l">
              <a:lnSpc>
                <a:spcPts val="4239"/>
              </a:lnSpc>
            </a:pPr>
          </a:p>
          <a:p>
            <a:pPr algn="l" marL="0" indent="0" lvl="0">
              <a:lnSpc>
                <a:spcPts val="4239"/>
              </a:lnSpc>
              <a:spcBef>
                <a:spcPct val="0"/>
              </a:spcBef>
            </a:pPr>
            <a:r>
              <a:rPr lang="en-US" sz="3028" spc="136">
                <a:solidFill>
                  <a:srgbClr val="FFFFFF"/>
                </a:solidFill>
                <a:latin typeface="Montserrat Classic"/>
              </a:rPr>
              <a:t>We aim to simplify hiring processes for companies and eliminate complications associated with personnel management.</a:t>
            </a:r>
          </a:p>
        </p:txBody>
      </p:sp>
      <p:grpSp>
        <p:nvGrpSpPr>
          <p:cNvPr name="Group 8" id="8"/>
          <p:cNvGrpSpPr/>
          <p:nvPr/>
        </p:nvGrpSpPr>
        <p:grpSpPr>
          <a:xfrm rot="0">
            <a:off x="13885212" y="0"/>
            <a:ext cx="4402788" cy="893114"/>
            <a:chOff x="0" y="0"/>
            <a:chExt cx="1159582" cy="235223"/>
          </a:xfrm>
        </p:grpSpPr>
        <p:sp>
          <p:nvSpPr>
            <p:cNvPr name="Freeform 9" id="9"/>
            <p:cNvSpPr/>
            <p:nvPr/>
          </p:nvSpPr>
          <p:spPr>
            <a:xfrm flipH="false" flipV="false" rot="0">
              <a:off x="0" y="0"/>
              <a:ext cx="1159582" cy="235223"/>
            </a:xfrm>
            <a:custGeom>
              <a:avLst/>
              <a:gdLst/>
              <a:ahLst/>
              <a:cxnLst/>
              <a:rect r="r" b="b" t="t" l="l"/>
              <a:pathLst>
                <a:path h="235223" w="1159582">
                  <a:moveTo>
                    <a:pt x="0" y="0"/>
                  </a:moveTo>
                  <a:lnTo>
                    <a:pt x="1159582" y="0"/>
                  </a:lnTo>
                  <a:lnTo>
                    <a:pt x="1159582" y="235223"/>
                  </a:lnTo>
                  <a:lnTo>
                    <a:pt x="0" y="235223"/>
                  </a:lnTo>
                  <a:close/>
                </a:path>
              </a:pathLst>
            </a:custGeom>
            <a:solidFill>
              <a:srgbClr val="000000">
                <a:alpha val="25882"/>
              </a:srgbClr>
            </a:solidFill>
          </p:spPr>
        </p:sp>
        <p:sp>
          <p:nvSpPr>
            <p:cNvPr name="TextBox 10" id="10"/>
            <p:cNvSpPr txBox="true"/>
            <p:nvPr/>
          </p:nvSpPr>
          <p:spPr>
            <a:xfrm>
              <a:off x="0" y="0"/>
              <a:ext cx="1159582" cy="235223"/>
            </a:xfrm>
            <a:prstGeom prst="rect">
              <a:avLst/>
            </a:prstGeom>
          </p:spPr>
          <p:txBody>
            <a:bodyPr anchor="ctr" rtlCol="false" tIns="50800" lIns="50800" bIns="50800" rIns="50800"/>
            <a:lstStyle/>
            <a:p>
              <a:pPr algn="ctr">
                <a:lnSpc>
                  <a:spcPts val="1930"/>
                </a:lnSpc>
              </a:pPr>
            </a:p>
          </p:txBody>
        </p:sp>
      </p:grpSp>
      <p:sp>
        <p:nvSpPr>
          <p:cNvPr name="TextBox 11" id="11"/>
          <p:cNvSpPr txBox="true"/>
          <p:nvPr/>
        </p:nvSpPr>
        <p:spPr>
          <a:xfrm rot="0">
            <a:off x="14292295" y="143153"/>
            <a:ext cx="3674314" cy="594535"/>
          </a:xfrm>
          <a:prstGeom prst="rect">
            <a:avLst/>
          </a:prstGeom>
        </p:spPr>
        <p:txBody>
          <a:bodyPr anchor="t" rtlCol="false" tIns="0" lIns="0" bIns="0" rIns="0">
            <a:spAutoFit/>
          </a:bodyPr>
          <a:lstStyle/>
          <a:p>
            <a:pPr algn="l">
              <a:lnSpc>
                <a:spcPts val="4685"/>
              </a:lnSpc>
            </a:pPr>
            <a:r>
              <a:rPr lang="en-US" sz="3904" spc="27">
                <a:solidFill>
                  <a:srgbClr val="FFFFFF"/>
                </a:solidFill>
                <a:latin typeface="Montserrat Classic Bold"/>
              </a:rPr>
              <a:t>Profit Staffing</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49293" y="1076697"/>
            <a:ext cx="628242" cy="620246"/>
          </a:xfrm>
          <a:custGeom>
            <a:avLst/>
            <a:gdLst/>
            <a:ahLst/>
            <a:cxnLst/>
            <a:rect r="r" b="b" t="t" l="l"/>
            <a:pathLst>
              <a:path h="620246" w="628242">
                <a:moveTo>
                  <a:pt x="0" y="0"/>
                </a:moveTo>
                <a:lnTo>
                  <a:pt x="628242" y="0"/>
                </a:lnTo>
                <a:lnTo>
                  <a:pt x="628242" y="620246"/>
                </a:lnTo>
                <a:lnTo>
                  <a:pt x="0" y="6202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287926" y="1038225"/>
            <a:ext cx="1714156" cy="658718"/>
          </a:xfrm>
          <a:prstGeom prst="rect">
            <a:avLst/>
          </a:prstGeom>
        </p:spPr>
        <p:txBody>
          <a:bodyPr anchor="t" rtlCol="false" tIns="0" lIns="0" bIns="0" rIns="0">
            <a:spAutoFit/>
          </a:bodyPr>
          <a:lstStyle/>
          <a:p>
            <a:pPr algn="l">
              <a:lnSpc>
                <a:spcPts val="2591"/>
              </a:lnSpc>
            </a:pPr>
            <a:r>
              <a:rPr lang="en-US" sz="2234" spc="87">
                <a:solidFill>
                  <a:srgbClr val="2A2E3A"/>
                </a:solidFill>
                <a:latin typeface="Montserrat Classic"/>
              </a:rPr>
              <a:t>Borcelle Company</a:t>
            </a:r>
          </a:p>
        </p:txBody>
      </p:sp>
      <p:grpSp>
        <p:nvGrpSpPr>
          <p:cNvPr name="Group 4" id="4"/>
          <p:cNvGrpSpPr/>
          <p:nvPr/>
        </p:nvGrpSpPr>
        <p:grpSpPr>
          <a:xfrm rot="0">
            <a:off x="9538920" y="-3634530"/>
            <a:ext cx="11212168" cy="11212123"/>
            <a:chOff x="0" y="0"/>
            <a:chExt cx="6350000" cy="6349975"/>
          </a:xfrm>
        </p:grpSpPr>
        <p:sp>
          <p:nvSpPr>
            <p:cNvPr name="Freeform 5" id="5"/>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solidFill>
              <a:srgbClr val="08377C"/>
            </a:solidFill>
            <a:ln w="12700">
              <a:solidFill>
                <a:srgbClr val="000000"/>
              </a:solidFill>
            </a:ln>
          </p:spPr>
        </p:sp>
      </p:grpSp>
      <p:grpSp>
        <p:nvGrpSpPr>
          <p:cNvPr name="Group 6" id="6"/>
          <p:cNvGrpSpPr/>
          <p:nvPr/>
        </p:nvGrpSpPr>
        <p:grpSpPr>
          <a:xfrm rot="0">
            <a:off x="9553575" y="-3731126"/>
            <a:ext cx="11212168" cy="11212123"/>
            <a:chOff x="0" y="0"/>
            <a:chExt cx="6350000" cy="6349975"/>
          </a:xfrm>
        </p:grpSpPr>
        <p:sp>
          <p:nvSpPr>
            <p:cNvPr name="Freeform 7" id="7"/>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alphaModFix amt="49000"/>
              </a:blip>
              <a:stretch>
                <a:fillRect l="-16666" t="0" r="-16666" b="0"/>
              </a:stretch>
            </a:blipFill>
          </p:spPr>
        </p:sp>
      </p:grpSp>
      <p:sp>
        <p:nvSpPr>
          <p:cNvPr name="Freeform 8" id="8"/>
          <p:cNvSpPr/>
          <p:nvPr/>
        </p:nvSpPr>
        <p:spPr>
          <a:xfrm flipH="false" flipV="false" rot="0">
            <a:off x="503069" y="3900471"/>
            <a:ext cx="2739670" cy="2739670"/>
          </a:xfrm>
          <a:custGeom>
            <a:avLst/>
            <a:gdLst/>
            <a:ahLst/>
            <a:cxnLst/>
            <a:rect r="r" b="b" t="t" l="l"/>
            <a:pathLst>
              <a:path h="2739670" w="2739670">
                <a:moveTo>
                  <a:pt x="0" y="0"/>
                </a:moveTo>
                <a:lnTo>
                  <a:pt x="2739670" y="0"/>
                </a:lnTo>
                <a:lnTo>
                  <a:pt x="2739670" y="2739670"/>
                </a:lnTo>
                <a:lnTo>
                  <a:pt x="0" y="2739670"/>
                </a:lnTo>
                <a:lnTo>
                  <a:pt x="0" y="0"/>
                </a:lnTo>
                <a:close/>
              </a:path>
            </a:pathLst>
          </a:custGeom>
          <a:blipFill>
            <a:blip r:embed="rId5">
              <a:alphaModFix amt="20999"/>
              <a:extLst>
                <a:ext uri="{96DAC541-7B7A-43D3-8B79-37D633B846F1}">
                  <asvg:svgBlip xmlns:asvg="http://schemas.microsoft.com/office/drawing/2016/SVG/main" r:embed="rId6"/>
                </a:ext>
              </a:extLst>
            </a:blip>
            <a:stretch>
              <a:fillRect l="0" t="0" r="0" b="0"/>
            </a:stretch>
          </a:blipFill>
          <a:ln cap="sq">
            <a:noFill/>
            <a:prstDash val="solid"/>
            <a:miter/>
          </a:ln>
        </p:spPr>
      </p:sp>
      <p:grpSp>
        <p:nvGrpSpPr>
          <p:cNvPr name="Group 9" id="9"/>
          <p:cNvGrpSpPr/>
          <p:nvPr/>
        </p:nvGrpSpPr>
        <p:grpSpPr>
          <a:xfrm rot="0">
            <a:off x="1135782" y="4538984"/>
            <a:ext cx="1474244" cy="147424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gradFill>
                <a:gsLst>
                  <a:gs pos="0">
                    <a:srgbClr val="08377C">
                      <a:alpha val="100000"/>
                    </a:srgbClr>
                  </a:gs>
                  <a:gs pos="50000">
                    <a:srgbClr val="006BB6">
                      <a:alpha val="100000"/>
                    </a:srgbClr>
                  </a:gs>
                  <a:gs pos="100000">
                    <a:srgbClr val="C9E9FF">
                      <a:alpha val="100000"/>
                    </a:srgbClr>
                  </a:gs>
                </a:gsLst>
                <a:lin ang="2700000"/>
              </a:gradFill>
              <a:prstDash val="solid"/>
              <a:miter/>
            </a:ln>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marL="0" indent="0" lvl="0">
                <a:lnSpc>
                  <a:spcPts val="3079"/>
                </a:lnSpc>
                <a:spcBef>
                  <a:spcPct val="0"/>
                </a:spcBef>
              </a:pPr>
            </a:p>
          </p:txBody>
        </p:sp>
      </p:grpSp>
      <p:sp>
        <p:nvSpPr>
          <p:cNvPr name="TextBox 12" id="12"/>
          <p:cNvSpPr txBox="true"/>
          <p:nvPr/>
        </p:nvSpPr>
        <p:spPr>
          <a:xfrm rot="0">
            <a:off x="552130" y="6277023"/>
            <a:ext cx="2454205" cy="347151"/>
          </a:xfrm>
          <a:prstGeom prst="rect">
            <a:avLst/>
          </a:prstGeom>
        </p:spPr>
        <p:txBody>
          <a:bodyPr anchor="t" rtlCol="false" tIns="0" lIns="0" bIns="0" rIns="0">
            <a:spAutoFit/>
          </a:bodyPr>
          <a:lstStyle/>
          <a:p>
            <a:pPr algn="ctr" marL="0" indent="0" lvl="0">
              <a:lnSpc>
                <a:spcPts val="2754"/>
              </a:lnSpc>
              <a:spcBef>
                <a:spcPct val="0"/>
              </a:spcBef>
            </a:pPr>
            <a:r>
              <a:rPr lang="en-US" sz="2295" spc="82">
                <a:solidFill>
                  <a:srgbClr val="000B5D"/>
                </a:solidFill>
                <a:latin typeface="Montserrat Classic Bold"/>
              </a:rPr>
              <a:t>Honesty</a:t>
            </a:r>
          </a:p>
        </p:txBody>
      </p:sp>
      <p:sp>
        <p:nvSpPr>
          <p:cNvPr name="Freeform 13" id="13"/>
          <p:cNvSpPr/>
          <p:nvPr/>
        </p:nvSpPr>
        <p:spPr>
          <a:xfrm flipH="false" flipV="false" rot="0">
            <a:off x="3020895" y="3900471"/>
            <a:ext cx="2739670" cy="2739670"/>
          </a:xfrm>
          <a:custGeom>
            <a:avLst/>
            <a:gdLst/>
            <a:ahLst/>
            <a:cxnLst/>
            <a:rect r="r" b="b" t="t" l="l"/>
            <a:pathLst>
              <a:path h="2739670" w="2739670">
                <a:moveTo>
                  <a:pt x="0" y="0"/>
                </a:moveTo>
                <a:lnTo>
                  <a:pt x="2739669" y="0"/>
                </a:lnTo>
                <a:lnTo>
                  <a:pt x="2739669" y="2739670"/>
                </a:lnTo>
                <a:lnTo>
                  <a:pt x="0" y="2739670"/>
                </a:lnTo>
                <a:lnTo>
                  <a:pt x="0" y="0"/>
                </a:lnTo>
                <a:close/>
              </a:path>
            </a:pathLst>
          </a:custGeom>
          <a:blipFill>
            <a:blip r:embed="rId5">
              <a:alphaModFix amt="20999"/>
              <a:extLst>
                <a:ext uri="{96DAC541-7B7A-43D3-8B79-37D633B846F1}">
                  <asvg:svgBlip xmlns:asvg="http://schemas.microsoft.com/office/drawing/2016/SVG/main" r:embed="rId6"/>
                </a:ext>
              </a:extLst>
            </a:blip>
            <a:stretch>
              <a:fillRect l="0" t="0" r="0" b="0"/>
            </a:stretch>
          </a:blipFill>
        </p:spPr>
      </p:sp>
      <p:grpSp>
        <p:nvGrpSpPr>
          <p:cNvPr name="Group 14" id="14"/>
          <p:cNvGrpSpPr/>
          <p:nvPr/>
        </p:nvGrpSpPr>
        <p:grpSpPr>
          <a:xfrm rot="0">
            <a:off x="3653607" y="4538984"/>
            <a:ext cx="1474244" cy="147424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gradFill>
                <a:gsLst>
                  <a:gs pos="0">
                    <a:srgbClr val="08377C">
                      <a:alpha val="100000"/>
                    </a:srgbClr>
                  </a:gs>
                  <a:gs pos="50000">
                    <a:srgbClr val="006BB6">
                      <a:alpha val="100000"/>
                    </a:srgbClr>
                  </a:gs>
                  <a:gs pos="100000">
                    <a:srgbClr val="C9E9FF">
                      <a:alpha val="100000"/>
                    </a:srgbClr>
                  </a:gs>
                </a:gsLst>
                <a:lin ang="2700000"/>
              </a:gra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marL="0" indent="0" lvl="0">
                <a:lnSpc>
                  <a:spcPts val="3079"/>
                </a:lnSpc>
                <a:spcBef>
                  <a:spcPct val="0"/>
                </a:spcBef>
              </a:pPr>
            </a:p>
          </p:txBody>
        </p:sp>
      </p:grpSp>
      <p:sp>
        <p:nvSpPr>
          <p:cNvPr name="TextBox 17" id="17"/>
          <p:cNvSpPr txBox="true"/>
          <p:nvPr/>
        </p:nvSpPr>
        <p:spPr>
          <a:xfrm rot="0">
            <a:off x="3069955" y="6277023"/>
            <a:ext cx="2454205" cy="347151"/>
          </a:xfrm>
          <a:prstGeom prst="rect">
            <a:avLst/>
          </a:prstGeom>
        </p:spPr>
        <p:txBody>
          <a:bodyPr anchor="t" rtlCol="false" tIns="0" lIns="0" bIns="0" rIns="0">
            <a:spAutoFit/>
          </a:bodyPr>
          <a:lstStyle/>
          <a:p>
            <a:pPr algn="ctr" marL="0" indent="0" lvl="0">
              <a:lnSpc>
                <a:spcPts val="2754"/>
              </a:lnSpc>
              <a:spcBef>
                <a:spcPct val="0"/>
              </a:spcBef>
            </a:pPr>
            <a:r>
              <a:rPr lang="en-US" sz="2295" spc="82">
                <a:solidFill>
                  <a:srgbClr val="000B5D"/>
                </a:solidFill>
                <a:latin typeface="Montserrat Classic Bold"/>
              </a:rPr>
              <a:t>Excellence</a:t>
            </a:r>
          </a:p>
        </p:txBody>
      </p:sp>
      <p:sp>
        <p:nvSpPr>
          <p:cNvPr name="Freeform 18" id="18"/>
          <p:cNvSpPr/>
          <p:nvPr/>
        </p:nvSpPr>
        <p:spPr>
          <a:xfrm flipH="false" flipV="false" rot="0">
            <a:off x="5760564" y="3900471"/>
            <a:ext cx="2739670" cy="2739670"/>
          </a:xfrm>
          <a:custGeom>
            <a:avLst/>
            <a:gdLst/>
            <a:ahLst/>
            <a:cxnLst/>
            <a:rect r="r" b="b" t="t" l="l"/>
            <a:pathLst>
              <a:path h="2739670" w="2739670">
                <a:moveTo>
                  <a:pt x="0" y="0"/>
                </a:moveTo>
                <a:lnTo>
                  <a:pt x="2739670" y="0"/>
                </a:lnTo>
                <a:lnTo>
                  <a:pt x="2739670" y="2739670"/>
                </a:lnTo>
                <a:lnTo>
                  <a:pt x="0" y="2739670"/>
                </a:lnTo>
                <a:lnTo>
                  <a:pt x="0" y="0"/>
                </a:lnTo>
                <a:close/>
              </a:path>
            </a:pathLst>
          </a:custGeom>
          <a:blipFill>
            <a:blip r:embed="rId5">
              <a:alphaModFix amt="20999"/>
              <a:extLst>
                <a:ext uri="{96DAC541-7B7A-43D3-8B79-37D633B846F1}">
                  <asvg:svgBlip xmlns:asvg="http://schemas.microsoft.com/office/drawing/2016/SVG/main" r:embed="rId6"/>
                </a:ext>
              </a:extLst>
            </a:blip>
            <a:stretch>
              <a:fillRect l="0" t="0" r="0" b="0"/>
            </a:stretch>
          </a:blipFill>
          <a:ln cap="sq">
            <a:noFill/>
            <a:prstDash val="solid"/>
            <a:miter/>
          </a:ln>
        </p:spPr>
      </p:sp>
      <p:grpSp>
        <p:nvGrpSpPr>
          <p:cNvPr name="Group 19" id="19"/>
          <p:cNvGrpSpPr/>
          <p:nvPr/>
        </p:nvGrpSpPr>
        <p:grpSpPr>
          <a:xfrm rot="0">
            <a:off x="6452097" y="4538984"/>
            <a:ext cx="1474244" cy="1474244"/>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gradFill>
                <a:gsLst>
                  <a:gs pos="0">
                    <a:srgbClr val="08377C">
                      <a:alpha val="100000"/>
                    </a:srgbClr>
                  </a:gs>
                  <a:gs pos="50000">
                    <a:srgbClr val="006BB6">
                      <a:alpha val="100000"/>
                    </a:srgbClr>
                  </a:gs>
                  <a:gs pos="100000">
                    <a:srgbClr val="C9E9FF">
                      <a:alpha val="100000"/>
                    </a:srgbClr>
                  </a:gs>
                </a:gsLst>
                <a:lin ang="2700000"/>
              </a:gradFill>
              <a:prstDash val="solid"/>
              <a:miter/>
            </a:ln>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marL="0" indent="0" lvl="0">
                <a:lnSpc>
                  <a:spcPts val="3079"/>
                </a:lnSpc>
                <a:spcBef>
                  <a:spcPct val="0"/>
                </a:spcBef>
              </a:pPr>
            </a:p>
          </p:txBody>
        </p:sp>
      </p:grpSp>
      <p:sp>
        <p:nvSpPr>
          <p:cNvPr name="TextBox 22" id="22"/>
          <p:cNvSpPr txBox="true"/>
          <p:nvPr/>
        </p:nvSpPr>
        <p:spPr>
          <a:xfrm rot="0">
            <a:off x="5809624" y="6277023"/>
            <a:ext cx="2454205" cy="347151"/>
          </a:xfrm>
          <a:prstGeom prst="rect">
            <a:avLst/>
          </a:prstGeom>
        </p:spPr>
        <p:txBody>
          <a:bodyPr anchor="t" rtlCol="false" tIns="0" lIns="0" bIns="0" rIns="0">
            <a:spAutoFit/>
          </a:bodyPr>
          <a:lstStyle/>
          <a:p>
            <a:pPr algn="ctr" marL="0" indent="0" lvl="0">
              <a:lnSpc>
                <a:spcPts val="2754"/>
              </a:lnSpc>
              <a:spcBef>
                <a:spcPct val="0"/>
              </a:spcBef>
            </a:pPr>
            <a:r>
              <a:rPr lang="en-US" sz="2295" spc="82" strike="noStrike" u="none">
                <a:solidFill>
                  <a:srgbClr val="000B5D"/>
                </a:solidFill>
                <a:latin typeface="Montserrat Classic Bold"/>
              </a:rPr>
              <a:t>Collaboration</a:t>
            </a:r>
          </a:p>
        </p:txBody>
      </p:sp>
      <p:sp>
        <p:nvSpPr>
          <p:cNvPr name="Freeform 23" id="23"/>
          <p:cNvSpPr/>
          <p:nvPr/>
        </p:nvSpPr>
        <p:spPr>
          <a:xfrm flipH="false" flipV="false" rot="0">
            <a:off x="503069" y="6207758"/>
            <a:ext cx="2739670" cy="2739670"/>
          </a:xfrm>
          <a:custGeom>
            <a:avLst/>
            <a:gdLst/>
            <a:ahLst/>
            <a:cxnLst/>
            <a:rect r="r" b="b" t="t" l="l"/>
            <a:pathLst>
              <a:path h="2739670" w="2739670">
                <a:moveTo>
                  <a:pt x="0" y="0"/>
                </a:moveTo>
                <a:lnTo>
                  <a:pt x="2739670" y="0"/>
                </a:lnTo>
                <a:lnTo>
                  <a:pt x="2739670" y="2739670"/>
                </a:lnTo>
                <a:lnTo>
                  <a:pt x="0" y="2739670"/>
                </a:lnTo>
                <a:lnTo>
                  <a:pt x="0" y="0"/>
                </a:lnTo>
                <a:close/>
              </a:path>
            </a:pathLst>
          </a:custGeom>
          <a:blipFill>
            <a:blip r:embed="rId5">
              <a:alphaModFix amt="20999"/>
              <a:extLst>
                <a:ext uri="{96DAC541-7B7A-43D3-8B79-37D633B846F1}">
                  <asvg:svgBlip xmlns:asvg="http://schemas.microsoft.com/office/drawing/2016/SVG/main" r:embed="rId6"/>
                </a:ext>
              </a:extLst>
            </a:blip>
            <a:stretch>
              <a:fillRect l="0" t="0" r="0" b="0"/>
            </a:stretch>
          </a:blipFill>
          <a:ln cap="sq">
            <a:noFill/>
            <a:prstDash val="solid"/>
            <a:miter/>
          </a:ln>
        </p:spPr>
      </p:sp>
      <p:grpSp>
        <p:nvGrpSpPr>
          <p:cNvPr name="Group 24" id="24"/>
          <p:cNvGrpSpPr/>
          <p:nvPr/>
        </p:nvGrpSpPr>
        <p:grpSpPr>
          <a:xfrm rot="0">
            <a:off x="1135782" y="6846270"/>
            <a:ext cx="1474244" cy="1474244"/>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gradFill>
                <a:gsLst>
                  <a:gs pos="0">
                    <a:srgbClr val="08377C">
                      <a:alpha val="100000"/>
                    </a:srgbClr>
                  </a:gs>
                  <a:gs pos="50000">
                    <a:srgbClr val="006BB6">
                      <a:alpha val="100000"/>
                    </a:srgbClr>
                  </a:gs>
                  <a:gs pos="100000">
                    <a:srgbClr val="C9E9FF">
                      <a:alpha val="100000"/>
                    </a:srgbClr>
                  </a:gs>
                </a:gsLst>
                <a:lin ang="2700000"/>
              </a:gradFill>
              <a:prstDash val="solid"/>
              <a:miter/>
            </a:ln>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marL="0" indent="0" lvl="0">
                <a:lnSpc>
                  <a:spcPts val="3079"/>
                </a:lnSpc>
                <a:spcBef>
                  <a:spcPct val="0"/>
                </a:spcBef>
              </a:pPr>
            </a:p>
          </p:txBody>
        </p:sp>
      </p:grpSp>
      <p:sp>
        <p:nvSpPr>
          <p:cNvPr name="Freeform 27" id="27"/>
          <p:cNvSpPr/>
          <p:nvPr/>
        </p:nvSpPr>
        <p:spPr>
          <a:xfrm flipH="false" flipV="false" rot="0">
            <a:off x="3020895" y="6207758"/>
            <a:ext cx="2739670" cy="2739670"/>
          </a:xfrm>
          <a:custGeom>
            <a:avLst/>
            <a:gdLst/>
            <a:ahLst/>
            <a:cxnLst/>
            <a:rect r="r" b="b" t="t" l="l"/>
            <a:pathLst>
              <a:path h="2739670" w="2739670">
                <a:moveTo>
                  <a:pt x="0" y="0"/>
                </a:moveTo>
                <a:lnTo>
                  <a:pt x="2739669" y="0"/>
                </a:lnTo>
                <a:lnTo>
                  <a:pt x="2739669" y="2739670"/>
                </a:lnTo>
                <a:lnTo>
                  <a:pt x="0" y="2739670"/>
                </a:lnTo>
                <a:lnTo>
                  <a:pt x="0" y="0"/>
                </a:lnTo>
                <a:close/>
              </a:path>
            </a:pathLst>
          </a:custGeom>
          <a:blipFill>
            <a:blip r:embed="rId5">
              <a:alphaModFix amt="20999"/>
              <a:extLst>
                <a:ext uri="{96DAC541-7B7A-43D3-8B79-37D633B846F1}">
                  <asvg:svgBlip xmlns:asvg="http://schemas.microsoft.com/office/drawing/2016/SVG/main" r:embed="rId6"/>
                </a:ext>
              </a:extLst>
            </a:blip>
            <a:stretch>
              <a:fillRect l="0" t="0" r="0" b="0"/>
            </a:stretch>
          </a:blipFill>
        </p:spPr>
      </p:sp>
      <p:grpSp>
        <p:nvGrpSpPr>
          <p:cNvPr name="Group 28" id="28"/>
          <p:cNvGrpSpPr/>
          <p:nvPr/>
        </p:nvGrpSpPr>
        <p:grpSpPr>
          <a:xfrm rot="0">
            <a:off x="3653607" y="6846270"/>
            <a:ext cx="1474244" cy="147424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gradFill>
                <a:gsLst>
                  <a:gs pos="0">
                    <a:srgbClr val="08377C">
                      <a:alpha val="100000"/>
                    </a:srgbClr>
                  </a:gs>
                  <a:gs pos="50000">
                    <a:srgbClr val="006BB6">
                      <a:alpha val="100000"/>
                    </a:srgbClr>
                  </a:gs>
                  <a:gs pos="100000">
                    <a:srgbClr val="C9E9FF">
                      <a:alpha val="100000"/>
                    </a:srgbClr>
                  </a:gs>
                </a:gsLst>
                <a:lin ang="2700000"/>
              </a:gradFill>
              <a:prstDash val="solid"/>
              <a:miter/>
            </a:ln>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marL="0" indent="0" lvl="0">
                <a:lnSpc>
                  <a:spcPts val="3079"/>
                </a:lnSpc>
                <a:spcBef>
                  <a:spcPct val="0"/>
                </a:spcBef>
              </a:pPr>
            </a:p>
          </p:txBody>
        </p:sp>
      </p:grpSp>
      <p:sp>
        <p:nvSpPr>
          <p:cNvPr name="Freeform 31" id="31"/>
          <p:cNvSpPr/>
          <p:nvPr/>
        </p:nvSpPr>
        <p:spPr>
          <a:xfrm flipH="false" flipV="false" rot="0">
            <a:off x="5760564" y="6207758"/>
            <a:ext cx="2739670" cy="2739670"/>
          </a:xfrm>
          <a:custGeom>
            <a:avLst/>
            <a:gdLst/>
            <a:ahLst/>
            <a:cxnLst/>
            <a:rect r="r" b="b" t="t" l="l"/>
            <a:pathLst>
              <a:path h="2739670" w="2739670">
                <a:moveTo>
                  <a:pt x="0" y="0"/>
                </a:moveTo>
                <a:lnTo>
                  <a:pt x="2739670" y="0"/>
                </a:lnTo>
                <a:lnTo>
                  <a:pt x="2739670" y="2739670"/>
                </a:lnTo>
                <a:lnTo>
                  <a:pt x="0" y="2739670"/>
                </a:lnTo>
                <a:lnTo>
                  <a:pt x="0" y="0"/>
                </a:lnTo>
                <a:close/>
              </a:path>
            </a:pathLst>
          </a:custGeom>
          <a:blipFill>
            <a:blip r:embed="rId5">
              <a:alphaModFix amt="20999"/>
              <a:extLst>
                <a:ext uri="{96DAC541-7B7A-43D3-8B79-37D633B846F1}">
                  <asvg:svgBlip xmlns:asvg="http://schemas.microsoft.com/office/drawing/2016/SVG/main" r:embed="rId6"/>
                </a:ext>
              </a:extLst>
            </a:blip>
            <a:stretch>
              <a:fillRect l="0" t="0" r="0" b="0"/>
            </a:stretch>
          </a:blipFill>
          <a:ln cap="sq">
            <a:noFill/>
            <a:prstDash val="solid"/>
            <a:miter/>
          </a:ln>
        </p:spPr>
      </p:sp>
      <p:grpSp>
        <p:nvGrpSpPr>
          <p:cNvPr name="Group 32" id="32"/>
          <p:cNvGrpSpPr/>
          <p:nvPr/>
        </p:nvGrpSpPr>
        <p:grpSpPr>
          <a:xfrm rot="0">
            <a:off x="6452097" y="6846270"/>
            <a:ext cx="1474244" cy="147424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gradFill>
                <a:gsLst>
                  <a:gs pos="0">
                    <a:srgbClr val="08377C">
                      <a:alpha val="100000"/>
                    </a:srgbClr>
                  </a:gs>
                  <a:gs pos="50000">
                    <a:srgbClr val="006BB6">
                      <a:alpha val="100000"/>
                    </a:srgbClr>
                  </a:gs>
                  <a:gs pos="100000">
                    <a:srgbClr val="C9E9FF">
                      <a:alpha val="100000"/>
                    </a:srgbClr>
                  </a:gs>
                </a:gsLst>
                <a:lin ang="2700000"/>
              </a:gradFill>
              <a:prstDash val="solid"/>
              <a:miter/>
            </a:ln>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marL="0" indent="0" lvl="0">
                <a:lnSpc>
                  <a:spcPts val="3079"/>
                </a:lnSpc>
                <a:spcBef>
                  <a:spcPct val="0"/>
                </a:spcBef>
              </a:pPr>
            </a:p>
          </p:txBody>
        </p:sp>
      </p:grpSp>
      <p:sp>
        <p:nvSpPr>
          <p:cNvPr name="Freeform 35" id="35"/>
          <p:cNvSpPr/>
          <p:nvPr/>
        </p:nvSpPr>
        <p:spPr>
          <a:xfrm flipH="false" flipV="false" rot="0">
            <a:off x="6737896" y="7168800"/>
            <a:ext cx="902647" cy="886850"/>
          </a:xfrm>
          <a:custGeom>
            <a:avLst/>
            <a:gdLst/>
            <a:ahLst/>
            <a:cxnLst/>
            <a:rect r="r" b="b" t="t" l="l"/>
            <a:pathLst>
              <a:path h="886850" w="902647">
                <a:moveTo>
                  <a:pt x="0" y="0"/>
                </a:moveTo>
                <a:lnTo>
                  <a:pt x="902647" y="0"/>
                </a:lnTo>
                <a:lnTo>
                  <a:pt x="902647" y="886851"/>
                </a:lnTo>
                <a:lnTo>
                  <a:pt x="0" y="8868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6" id="36"/>
          <p:cNvSpPr/>
          <p:nvPr/>
        </p:nvSpPr>
        <p:spPr>
          <a:xfrm flipH="false" flipV="false" rot="0">
            <a:off x="3895294" y="7087958"/>
            <a:ext cx="990870" cy="990870"/>
          </a:xfrm>
          <a:custGeom>
            <a:avLst/>
            <a:gdLst/>
            <a:ahLst/>
            <a:cxnLst/>
            <a:rect r="r" b="b" t="t" l="l"/>
            <a:pathLst>
              <a:path h="990870" w="990870">
                <a:moveTo>
                  <a:pt x="0" y="0"/>
                </a:moveTo>
                <a:lnTo>
                  <a:pt x="990870" y="0"/>
                </a:lnTo>
                <a:lnTo>
                  <a:pt x="990870" y="990869"/>
                </a:lnTo>
                <a:lnTo>
                  <a:pt x="0" y="99086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7" id="37"/>
          <p:cNvSpPr/>
          <p:nvPr/>
        </p:nvSpPr>
        <p:spPr>
          <a:xfrm flipH="false" flipV="false" rot="0">
            <a:off x="1472623" y="7082158"/>
            <a:ext cx="800562" cy="926844"/>
          </a:xfrm>
          <a:custGeom>
            <a:avLst/>
            <a:gdLst/>
            <a:ahLst/>
            <a:cxnLst/>
            <a:rect r="r" b="b" t="t" l="l"/>
            <a:pathLst>
              <a:path h="926844" w="800562">
                <a:moveTo>
                  <a:pt x="0" y="0"/>
                </a:moveTo>
                <a:lnTo>
                  <a:pt x="800562" y="0"/>
                </a:lnTo>
                <a:lnTo>
                  <a:pt x="800562" y="926844"/>
                </a:lnTo>
                <a:lnTo>
                  <a:pt x="0" y="92684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38" id="38"/>
          <p:cNvSpPr/>
          <p:nvPr/>
        </p:nvSpPr>
        <p:spPr>
          <a:xfrm flipH="false" flipV="false" rot="0">
            <a:off x="3998231" y="4872433"/>
            <a:ext cx="784998" cy="868600"/>
          </a:xfrm>
          <a:custGeom>
            <a:avLst/>
            <a:gdLst/>
            <a:ahLst/>
            <a:cxnLst/>
            <a:rect r="r" b="b" t="t" l="l"/>
            <a:pathLst>
              <a:path h="868600" w="784998">
                <a:moveTo>
                  <a:pt x="0" y="0"/>
                </a:moveTo>
                <a:lnTo>
                  <a:pt x="784997" y="0"/>
                </a:lnTo>
                <a:lnTo>
                  <a:pt x="784997" y="868600"/>
                </a:lnTo>
                <a:lnTo>
                  <a:pt x="0" y="8686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9" id="39"/>
          <p:cNvSpPr/>
          <p:nvPr/>
        </p:nvSpPr>
        <p:spPr>
          <a:xfrm flipH="false" flipV="false" rot="0">
            <a:off x="1343807" y="4793950"/>
            <a:ext cx="1058194" cy="947084"/>
          </a:xfrm>
          <a:custGeom>
            <a:avLst/>
            <a:gdLst/>
            <a:ahLst/>
            <a:cxnLst/>
            <a:rect r="r" b="b" t="t" l="l"/>
            <a:pathLst>
              <a:path h="947084" w="1058194">
                <a:moveTo>
                  <a:pt x="0" y="0"/>
                </a:moveTo>
                <a:lnTo>
                  <a:pt x="1058194" y="0"/>
                </a:lnTo>
                <a:lnTo>
                  <a:pt x="1058194" y="947083"/>
                </a:lnTo>
                <a:lnTo>
                  <a:pt x="0" y="94708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40" id="40"/>
          <p:cNvSpPr/>
          <p:nvPr/>
        </p:nvSpPr>
        <p:spPr>
          <a:xfrm flipH="false" flipV="false" rot="0">
            <a:off x="6737896" y="4938634"/>
            <a:ext cx="943685" cy="641705"/>
          </a:xfrm>
          <a:custGeom>
            <a:avLst/>
            <a:gdLst/>
            <a:ahLst/>
            <a:cxnLst/>
            <a:rect r="r" b="b" t="t" l="l"/>
            <a:pathLst>
              <a:path h="641705" w="943685">
                <a:moveTo>
                  <a:pt x="0" y="0"/>
                </a:moveTo>
                <a:lnTo>
                  <a:pt x="943685" y="0"/>
                </a:lnTo>
                <a:lnTo>
                  <a:pt x="943685" y="641705"/>
                </a:lnTo>
                <a:lnTo>
                  <a:pt x="0" y="641705"/>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41" id="41"/>
          <p:cNvSpPr txBox="true"/>
          <p:nvPr/>
        </p:nvSpPr>
        <p:spPr>
          <a:xfrm rot="0">
            <a:off x="552130" y="8584310"/>
            <a:ext cx="2454205" cy="347151"/>
          </a:xfrm>
          <a:prstGeom prst="rect">
            <a:avLst/>
          </a:prstGeom>
        </p:spPr>
        <p:txBody>
          <a:bodyPr anchor="t" rtlCol="false" tIns="0" lIns="0" bIns="0" rIns="0">
            <a:spAutoFit/>
          </a:bodyPr>
          <a:lstStyle/>
          <a:p>
            <a:pPr algn="ctr" marL="0" indent="0" lvl="0">
              <a:lnSpc>
                <a:spcPts val="2754"/>
              </a:lnSpc>
              <a:spcBef>
                <a:spcPct val="0"/>
              </a:spcBef>
            </a:pPr>
            <a:r>
              <a:rPr lang="en-US" sz="2295" spc="82">
                <a:solidFill>
                  <a:srgbClr val="000B5D"/>
                </a:solidFill>
                <a:latin typeface="Montserrat Classic Bold"/>
              </a:rPr>
              <a:t>Profesional</a:t>
            </a:r>
          </a:p>
        </p:txBody>
      </p:sp>
      <p:sp>
        <p:nvSpPr>
          <p:cNvPr name="TextBox 42" id="42"/>
          <p:cNvSpPr txBox="true"/>
          <p:nvPr/>
        </p:nvSpPr>
        <p:spPr>
          <a:xfrm rot="0">
            <a:off x="3069955" y="8584310"/>
            <a:ext cx="2454205" cy="347151"/>
          </a:xfrm>
          <a:prstGeom prst="rect">
            <a:avLst/>
          </a:prstGeom>
        </p:spPr>
        <p:txBody>
          <a:bodyPr anchor="t" rtlCol="false" tIns="0" lIns="0" bIns="0" rIns="0">
            <a:spAutoFit/>
          </a:bodyPr>
          <a:lstStyle/>
          <a:p>
            <a:pPr algn="ctr" marL="0" indent="0" lvl="0">
              <a:lnSpc>
                <a:spcPts val="2754"/>
              </a:lnSpc>
              <a:spcBef>
                <a:spcPct val="0"/>
              </a:spcBef>
            </a:pPr>
            <a:r>
              <a:rPr lang="en-US" sz="2295" spc="82">
                <a:solidFill>
                  <a:srgbClr val="000B5D"/>
                </a:solidFill>
                <a:latin typeface="Montserrat Classic Bold"/>
              </a:rPr>
              <a:t>Goal oriented</a:t>
            </a:r>
          </a:p>
        </p:txBody>
      </p:sp>
      <p:sp>
        <p:nvSpPr>
          <p:cNvPr name="TextBox 43" id="43"/>
          <p:cNvSpPr txBox="true"/>
          <p:nvPr/>
        </p:nvSpPr>
        <p:spPr>
          <a:xfrm rot="0">
            <a:off x="5809624" y="8584310"/>
            <a:ext cx="2454205" cy="347151"/>
          </a:xfrm>
          <a:prstGeom prst="rect">
            <a:avLst/>
          </a:prstGeom>
        </p:spPr>
        <p:txBody>
          <a:bodyPr anchor="t" rtlCol="false" tIns="0" lIns="0" bIns="0" rIns="0">
            <a:spAutoFit/>
          </a:bodyPr>
          <a:lstStyle/>
          <a:p>
            <a:pPr algn="ctr" marL="0" indent="0" lvl="0">
              <a:lnSpc>
                <a:spcPts val="2754"/>
              </a:lnSpc>
              <a:spcBef>
                <a:spcPct val="0"/>
              </a:spcBef>
            </a:pPr>
            <a:r>
              <a:rPr lang="en-US" sz="2295" spc="82">
                <a:solidFill>
                  <a:srgbClr val="000B5D"/>
                </a:solidFill>
                <a:latin typeface="Montserrat Classic Bold"/>
              </a:rPr>
              <a:t>Team work</a:t>
            </a:r>
          </a:p>
        </p:txBody>
      </p:sp>
      <p:sp>
        <p:nvSpPr>
          <p:cNvPr name="TextBox 44" id="44"/>
          <p:cNvSpPr txBox="true"/>
          <p:nvPr/>
        </p:nvSpPr>
        <p:spPr>
          <a:xfrm rot="0">
            <a:off x="827899" y="1865410"/>
            <a:ext cx="8316101" cy="1484762"/>
          </a:xfrm>
          <a:prstGeom prst="rect">
            <a:avLst/>
          </a:prstGeom>
        </p:spPr>
        <p:txBody>
          <a:bodyPr anchor="t" rtlCol="false" tIns="0" lIns="0" bIns="0" rIns="0">
            <a:spAutoFit/>
          </a:bodyPr>
          <a:lstStyle/>
          <a:p>
            <a:pPr algn="l" marL="0" indent="0" lvl="0">
              <a:lnSpc>
                <a:spcPts val="11670"/>
              </a:lnSpc>
              <a:spcBef>
                <a:spcPct val="0"/>
              </a:spcBef>
            </a:pPr>
            <a:r>
              <a:rPr lang="en-US" sz="9725" spc="350" strike="noStrike" u="none">
                <a:solidFill>
                  <a:srgbClr val="0D4F83"/>
                </a:solidFill>
                <a:latin typeface="Montserrat Classic Bold"/>
              </a:rPr>
              <a:t>Our Values</a:t>
            </a:r>
          </a:p>
        </p:txBody>
      </p:sp>
      <p:sp>
        <p:nvSpPr>
          <p:cNvPr name="TextBox 45" id="45"/>
          <p:cNvSpPr txBox="true"/>
          <p:nvPr/>
        </p:nvSpPr>
        <p:spPr>
          <a:xfrm rot="0">
            <a:off x="180373" y="281621"/>
            <a:ext cx="3674314" cy="594535"/>
          </a:xfrm>
          <a:prstGeom prst="rect">
            <a:avLst/>
          </a:prstGeom>
        </p:spPr>
        <p:txBody>
          <a:bodyPr anchor="t" rtlCol="false" tIns="0" lIns="0" bIns="0" rIns="0">
            <a:spAutoFit/>
          </a:bodyPr>
          <a:lstStyle/>
          <a:p>
            <a:pPr algn="l">
              <a:lnSpc>
                <a:spcPts val="4685"/>
              </a:lnSpc>
            </a:pPr>
            <a:r>
              <a:rPr lang="en-US" sz="3904" spc="27">
                <a:solidFill>
                  <a:srgbClr val="08377C"/>
                </a:solidFill>
                <a:latin typeface="Montserrat Classic Bold"/>
              </a:rPr>
              <a:t>Profit Staffing</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681947" y="9322192"/>
            <a:ext cx="3988366" cy="473147"/>
          </a:xfrm>
          <a:custGeom>
            <a:avLst/>
            <a:gdLst/>
            <a:ahLst/>
            <a:cxnLst/>
            <a:rect r="r" b="b" t="t" l="l"/>
            <a:pathLst>
              <a:path h="473147" w="3988366">
                <a:moveTo>
                  <a:pt x="0" y="0"/>
                </a:moveTo>
                <a:lnTo>
                  <a:pt x="3988366" y="0"/>
                </a:lnTo>
                <a:lnTo>
                  <a:pt x="3988366" y="473148"/>
                </a:lnTo>
                <a:lnTo>
                  <a:pt x="0" y="473148"/>
                </a:lnTo>
                <a:lnTo>
                  <a:pt x="0" y="0"/>
                </a:lnTo>
                <a:close/>
              </a:path>
            </a:pathLst>
          </a:custGeom>
          <a:blipFill>
            <a:blip r:embed="rId2">
              <a:alphaModFix amt="89000"/>
            </a:blip>
            <a:stretch>
              <a:fillRect l="0" t="0" r="0" b="-142346"/>
            </a:stretch>
          </a:blipFill>
        </p:spPr>
      </p:sp>
      <p:grpSp>
        <p:nvGrpSpPr>
          <p:cNvPr name="Group 3" id="3"/>
          <p:cNvGrpSpPr/>
          <p:nvPr/>
        </p:nvGrpSpPr>
        <p:grpSpPr>
          <a:xfrm rot="0">
            <a:off x="681947" y="5788418"/>
            <a:ext cx="4075499" cy="3649623"/>
            <a:chOff x="0" y="0"/>
            <a:chExt cx="1320076" cy="1182133"/>
          </a:xfrm>
        </p:grpSpPr>
        <p:sp>
          <p:nvSpPr>
            <p:cNvPr name="Freeform 4" id="4"/>
            <p:cNvSpPr/>
            <p:nvPr/>
          </p:nvSpPr>
          <p:spPr>
            <a:xfrm flipH="false" flipV="false" rot="0">
              <a:off x="0" y="0"/>
              <a:ext cx="1320076" cy="1182133"/>
            </a:xfrm>
            <a:custGeom>
              <a:avLst/>
              <a:gdLst/>
              <a:ahLst/>
              <a:cxnLst/>
              <a:rect r="r" b="b" t="t" l="l"/>
              <a:pathLst>
                <a:path h="1182133" w="1320076">
                  <a:moveTo>
                    <a:pt x="68386" y="0"/>
                  </a:moveTo>
                  <a:lnTo>
                    <a:pt x="1251690" y="0"/>
                  </a:lnTo>
                  <a:cubicBezTo>
                    <a:pt x="1289459" y="0"/>
                    <a:pt x="1320076" y="30618"/>
                    <a:pt x="1320076" y="68386"/>
                  </a:cubicBezTo>
                  <a:lnTo>
                    <a:pt x="1320076" y="1113746"/>
                  </a:lnTo>
                  <a:cubicBezTo>
                    <a:pt x="1320076" y="1151515"/>
                    <a:pt x="1289459" y="1182133"/>
                    <a:pt x="1251690" y="1182133"/>
                  </a:cubicBezTo>
                  <a:lnTo>
                    <a:pt x="68386" y="1182133"/>
                  </a:lnTo>
                  <a:cubicBezTo>
                    <a:pt x="30618" y="1182133"/>
                    <a:pt x="0" y="1151515"/>
                    <a:pt x="0" y="1113746"/>
                  </a:cubicBezTo>
                  <a:lnTo>
                    <a:pt x="0" y="68386"/>
                  </a:lnTo>
                  <a:cubicBezTo>
                    <a:pt x="0" y="30618"/>
                    <a:pt x="30618" y="0"/>
                    <a:pt x="68386" y="0"/>
                  </a:cubicBezTo>
                  <a:close/>
                </a:path>
              </a:pathLst>
            </a:custGeom>
            <a:solidFill>
              <a:srgbClr val="000000">
                <a:alpha val="0"/>
              </a:srgbClr>
            </a:solidFill>
            <a:ln w="161925" cap="rnd">
              <a:gradFill>
                <a:gsLst>
                  <a:gs pos="0">
                    <a:srgbClr val="08377C">
                      <a:alpha val="100000"/>
                    </a:srgbClr>
                  </a:gs>
                  <a:gs pos="50000">
                    <a:srgbClr val="006BB6">
                      <a:alpha val="100000"/>
                    </a:srgbClr>
                  </a:gs>
                  <a:gs pos="100000">
                    <a:srgbClr val="C9E9FF">
                      <a:alpha val="100000"/>
                    </a:srgbClr>
                  </a:gs>
                </a:gsLst>
                <a:lin ang="2700000"/>
              </a:gradFill>
              <a:prstDash val="solid"/>
              <a:round/>
            </a:ln>
          </p:spPr>
        </p:sp>
        <p:sp>
          <p:nvSpPr>
            <p:cNvPr name="TextBox 5" id="5"/>
            <p:cNvSpPr txBox="true"/>
            <p:nvPr/>
          </p:nvSpPr>
          <p:spPr>
            <a:xfrm>
              <a:off x="0" y="-47625"/>
              <a:ext cx="1320076" cy="12297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2047062" y="5148359"/>
            <a:ext cx="1345270" cy="1328393"/>
            <a:chOff x="0" y="0"/>
            <a:chExt cx="435740" cy="430274"/>
          </a:xfrm>
        </p:grpSpPr>
        <p:sp>
          <p:nvSpPr>
            <p:cNvPr name="Freeform 7" id="7"/>
            <p:cNvSpPr/>
            <p:nvPr/>
          </p:nvSpPr>
          <p:spPr>
            <a:xfrm flipH="false" flipV="false" rot="0">
              <a:off x="0" y="0"/>
              <a:ext cx="435740" cy="430274"/>
            </a:xfrm>
            <a:custGeom>
              <a:avLst/>
              <a:gdLst/>
              <a:ahLst/>
              <a:cxnLst/>
              <a:rect r="r" b="b" t="t" l="l"/>
              <a:pathLst>
                <a:path h="430274" w="435740">
                  <a:moveTo>
                    <a:pt x="0" y="0"/>
                  </a:moveTo>
                  <a:lnTo>
                    <a:pt x="435740" y="0"/>
                  </a:lnTo>
                  <a:lnTo>
                    <a:pt x="435740" y="430274"/>
                  </a:lnTo>
                  <a:lnTo>
                    <a:pt x="0" y="430274"/>
                  </a:lnTo>
                  <a:close/>
                </a:path>
              </a:pathLst>
            </a:custGeom>
            <a:solidFill>
              <a:srgbClr val="FFFFFF"/>
            </a:solidFill>
          </p:spPr>
        </p:sp>
        <p:sp>
          <p:nvSpPr>
            <p:cNvPr name="TextBox 8" id="8"/>
            <p:cNvSpPr txBox="true"/>
            <p:nvPr/>
          </p:nvSpPr>
          <p:spPr>
            <a:xfrm>
              <a:off x="0" y="-9525"/>
              <a:ext cx="435740" cy="439799"/>
            </a:xfrm>
            <a:prstGeom prst="rect">
              <a:avLst/>
            </a:prstGeom>
          </p:spPr>
          <p:txBody>
            <a:bodyPr anchor="ctr" rtlCol="false" tIns="50800" lIns="50800" bIns="50800" rIns="50800"/>
            <a:lstStyle/>
            <a:p>
              <a:pPr algn="ctr" marL="0" indent="0" lvl="0">
                <a:lnSpc>
                  <a:spcPts val="7358"/>
                </a:lnSpc>
                <a:spcBef>
                  <a:spcPct val="0"/>
                </a:spcBef>
              </a:pPr>
              <a:r>
                <a:rPr lang="en-US" sz="6131" spc="220" strike="noStrike" u="none">
                  <a:solidFill>
                    <a:srgbClr val="0063A1"/>
                  </a:solidFill>
                  <a:latin typeface="Montserrat Classic Bold"/>
                </a:rPr>
                <a:t>01</a:t>
              </a:r>
            </a:p>
          </p:txBody>
        </p:sp>
      </p:grpSp>
      <p:sp>
        <p:nvSpPr>
          <p:cNvPr name="Freeform 9" id="9"/>
          <p:cNvSpPr/>
          <p:nvPr/>
        </p:nvSpPr>
        <p:spPr>
          <a:xfrm flipH="false" flipV="false" rot="-10800000">
            <a:off x="5327000" y="9322192"/>
            <a:ext cx="3988366" cy="473147"/>
          </a:xfrm>
          <a:custGeom>
            <a:avLst/>
            <a:gdLst/>
            <a:ahLst/>
            <a:cxnLst/>
            <a:rect r="r" b="b" t="t" l="l"/>
            <a:pathLst>
              <a:path h="473147" w="3988366">
                <a:moveTo>
                  <a:pt x="0" y="0"/>
                </a:moveTo>
                <a:lnTo>
                  <a:pt x="3988366" y="0"/>
                </a:lnTo>
                <a:lnTo>
                  <a:pt x="3988366" y="473148"/>
                </a:lnTo>
                <a:lnTo>
                  <a:pt x="0" y="473148"/>
                </a:lnTo>
                <a:lnTo>
                  <a:pt x="0" y="0"/>
                </a:lnTo>
                <a:close/>
              </a:path>
            </a:pathLst>
          </a:custGeom>
          <a:blipFill>
            <a:blip r:embed="rId2">
              <a:alphaModFix amt="89000"/>
            </a:blip>
            <a:stretch>
              <a:fillRect l="0" t="0" r="0" b="-142346"/>
            </a:stretch>
          </a:blipFill>
        </p:spPr>
      </p:sp>
      <p:grpSp>
        <p:nvGrpSpPr>
          <p:cNvPr name="Group 10" id="10"/>
          <p:cNvGrpSpPr/>
          <p:nvPr/>
        </p:nvGrpSpPr>
        <p:grpSpPr>
          <a:xfrm rot="0">
            <a:off x="5327000" y="5788418"/>
            <a:ext cx="4075499" cy="3649623"/>
            <a:chOff x="0" y="0"/>
            <a:chExt cx="1320076" cy="1182133"/>
          </a:xfrm>
        </p:grpSpPr>
        <p:sp>
          <p:nvSpPr>
            <p:cNvPr name="Freeform 11" id="11"/>
            <p:cNvSpPr/>
            <p:nvPr/>
          </p:nvSpPr>
          <p:spPr>
            <a:xfrm flipH="false" flipV="false" rot="0">
              <a:off x="0" y="0"/>
              <a:ext cx="1320076" cy="1182133"/>
            </a:xfrm>
            <a:custGeom>
              <a:avLst/>
              <a:gdLst/>
              <a:ahLst/>
              <a:cxnLst/>
              <a:rect r="r" b="b" t="t" l="l"/>
              <a:pathLst>
                <a:path h="1182133" w="1320076">
                  <a:moveTo>
                    <a:pt x="68386" y="0"/>
                  </a:moveTo>
                  <a:lnTo>
                    <a:pt x="1251690" y="0"/>
                  </a:lnTo>
                  <a:cubicBezTo>
                    <a:pt x="1289459" y="0"/>
                    <a:pt x="1320076" y="30618"/>
                    <a:pt x="1320076" y="68386"/>
                  </a:cubicBezTo>
                  <a:lnTo>
                    <a:pt x="1320076" y="1113746"/>
                  </a:lnTo>
                  <a:cubicBezTo>
                    <a:pt x="1320076" y="1151515"/>
                    <a:pt x="1289459" y="1182133"/>
                    <a:pt x="1251690" y="1182133"/>
                  </a:cubicBezTo>
                  <a:lnTo>
                    <a:pt x="68386" y="1182133"/>
                  </a:lnTo>
                  <a:cubicBezTo>
                    <a:pt x="30618" y="1182133"/>
                    <a:pt x="0" y="1151515"/>
                    <a:pt x="0" y="1113746"/>
                  </a:cubicBezTo>
                  <a:lnTo>
                    <a:pt x="0" y="68386"/>
                  </a:lnTo>
                  <a:cubicBezTo>
                    <a:pt x="0" y="30618"/>
                    <a:pt x="30618" y="0"/>
                    <a:pt x="68386" y="0"/>
                  </a:cubicBezTo>
                  <a:close/>
                </a:path>
              </a:pathLst>
            </a:custGeom>
            <a:solidFill>
              <a:srgbClr val="000000">
                <a:alpha val="0"/>
              </a:srgbClr>
            </a:solidFill>
            <a:ln w="161925" cap="rnd">
              <a:gradFill>
                <a:gsLst>
                  <a:gs pos="0">
                    <a:srgbClr val="08377C">
                      <a:alpha val="100000"/>
                    </a:srgbClr>
                  </a:gs>
                  <a:gs pos="50000">
                    <a:srgbClr val="006BB6">
                      <a:alpha val="100000"/>
                    </a:srgbClr>
                  </a:gs>
                  <a:gs pos="100000">
                    <a:srgbClr val="C9E9FF">
                      <a:alpha val="100000"/>
                    </a:srgbClr>
                  </a:gs>
                </a:gsLst>
                <a:lin ang="2700000"/>
              </a:gradFill>
              <a:prstDash val="solid"/>
              <a:round/>
            </a:ln>
          </p:spPr>
        </p:sp>
        <p:sp>
          <p:nvSpPr>
            <p:cNvPr name="TextBox 12" id="12"/>
            <p:cNvSpPr txBox="true"/>
            <p:nvPr/>
          </p:nvSpPr>
          <p:spPr>
            <a:xfrm>
              <a:off x="0" y="-47625"/>
              <a:ext cx="1320076" cy="1229758"/>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6692115" y="5148359"/>
            <a:ext cx="1345270" cy="1328393"/>
            <a:chOff x="0" y="0"/>
            <a:chExt cx="435740" cy="430274"/>
          </a:xfrm>
        </p:grpSpPr>
        <p:sp>
          <p:nvSpPr>
            <p:cNvPr name="Freeform 14" id="14"/>
            <p:cNvSpPr/>
            <p:nvPr/>
          </p:nvSpPr>
          <p:spPr>
            <a:xfrm flipH="false" flipV="false" rot="0">
              <a:off x="0" y="0"/>
              <a:ext cx="435740" cy="430274"/>
            </a:xfrm>
            <a:custGeom>
              <a:avLst/>
              <a:gdLst/>
              <a:ahLst/>
              <a:cxnLst/>
              <a:rect r="r" b="b" t="t" l="l"/>
              <a:pathLst>
                <a:path h="430274" w="435740">
                  <a:moveTo>
                    <a:pt x="0" y="0"/>
                  </a:moveTo>
                  <a:lnTo>
                    <a:pt x="435740" y="0"/>
                  </a:lnTo>
                  <a:lnTo>
                    <a:pt x="435740" y="430274"/>
                  </a:lnTo>
                  <a:lnTo>
                    <a:pt x="0" y="430274"/>
                  </a:lnTo>
                  <a:close/>
                </a:path>
              </a:pathLst>
            </a:custGeom>
            <a:solidFill>
              <a:srgbClr val="FFFFFF"/>
            </a:solidFill>
          </p:spPr>
        </p:sp>
        <p:sp>
          <p:nvSpPr>
            <p:cNvPr name="TextBox 15" id="15"/>
            <p:cNvSpPr txBox="true"/>
            <p:nvPr/>
          </p:nvSpPr>
          <p:spPr>
            <a:xfrm>
              <a:off x="0" y="-9525"/>
              <a:ext cx="435740" cy="439799"/>
            </a:xfrm>
            <a:prstGeom prst="rect">
              <a:avLst/>
            </a:prstGeom>
          </p:spPr>
          <p:txBody>
            <a:bodyPr anchor="ctr" rtlCol="false" tIns="50800" lIns="50800" bIns="50800" rIns="50800"/>
            <a:lstStyle/>
            <a:p>
              <a:pPr algn="ctr" marL="0" indent="0" lvl="0">
                <a:lnSpc>
                  <a:spcPts val="7358"/>
                </a:lnSpc>
                <a:spcBef>
                  <a:spcPct val="0"/>
                </a:spcBef>
              </a:pPr>
              <a:r>
                <a:rPr lang="en-US" sz="6131" spc="220">
                  <a:solidFill>
                    <a:srgbClr val="0063A1"/>
                  </a:solidFill>
                  <a:latin typeface="Montserrat Classic Bold"/>
                </a:rPr>
                <a:t>02</a:t>
              </a:r>
            </a:p>
          </p:txBody>
        </p:sp>
      </p:grpSp>
      <p:sp>
        <p:nvSpPr>
          <p:cNvPr name="Freeform 16" id="16"/>
          <p:cNvSpPr/>
          <p:nvPr/>
        </p:nvSpPr>
        <p:spPr>
          <a:xfrm flipH="false" flipV="false" rot="-10800000">
            <a:off x="10059186" y="9322192"/>
            <a:ext cx="3988366" cy="473147"/>
          </a:xfrm>
          <a:custGeom>
            <a:avLst/>
            <a:gdLst/>
            <a:ahLst/>
            <a:cxnLst/>
            <a:rect r="r" b="b" t="t" l="l"/>
            <a:pathLst>
              <a:path h="473147" w="3988366">
                <a:moveTo>
                  <a:pt x="0" y="0"/>
                </a:moveTo>
                <a:lnTo>
                  <a:pt x="3988366" y="0"/>
                </a:lnTo>
                <a:lnTo>
                  <a:pt x="3988366" y="473148"/>
                </a:lnTo>
                <a:lnTo>
                  <a:pt x="0" y="473148"/>
                </a:lnTo>
                <a:lnTo>
                  <a:pt x="0" y="0"/>
                </a:lnTo>
                <a:close/>
              </a:path>
            </a:pathLst>
          </a:custGeom>
          <a:blipFill>
            <a:blip r:embed="rId2">
              <a:alphaModFix amt="89000"/>
            </a:blip>
            <a:stretch>
              <a:fillRect l="0" t="0" r="0" b="-142346"/>
            </a:stretch>
          </a:blipFill>
        </p:spPr>
      </p:sp>
      <p:grpSp>
        <p:nvGrpSpPr>
          <p:cNvPr name="Group 17" id="17"/>
          <p:cNvGrpSpPr/>
          <p:nvPr/>
        </p:nvGrpSpPr>
        <p:grpSpPr>
          <a:xfrm rot="0">
            <a:off x="10059186" y="5788418"/>
            <a:ext cx="4075499" cy="3649623"/>
            <a:chOff x="0" y="0"/>
            <a:chExt cx="1320076" cy="1182133"/>
          </a:xfrm>
        </p:grpSpPr>
        <p:sp>
          <p:nvSpPr>
            <p:cNvPr name="Freeform 18" id="18"/>
            <p:cNvSpPr/>
            <p:nvPr/>
          </p:nvSpPr>
          <p:spPr>
            <a:xfrm flipH="false" flipV="false" rot="0">
              <a:off x="0" y="0"/>
              <a:ext cx="1320076" cy="1182133"/>
            </a:xfrm>
            <a:custGeom>
              <a:avLst/>
              <a:gdLst/>
              <a:ahLst/>
              <a:cxnLst/>
              <a:rect r="r" b="b" t="t" l="l"/>
              <a:pathLst>
                <a:path h="1182133" w="1320076">
                  <a:moveTo>
                    <a:pt x="68386" y="0"/>
                  </a:moveTo>
                  <a:lnTo>
                    <a:pt x="1251690" y="0"/>
                  </a:lnTo>
                  <a:cubicBezTo>
                    <a:pt x="1289459" y="0"/>
                    <a:pt x="1320076" y="30618"/>
                    <a:pt x="1320076" y="68386"/>
                  </a:cubicBezTo>
                  <a:lnTo>
                    <a:pt x="1320076" y="1113746"/>
                  </a:lnTo>
                  <a:cubicBezTo>
                    <a:pt x="1320076" y="1151515"/>
                    <a:pt x="1289459" y="1182133"/>
                    <a:pt x="1251690" y="1182133"/>
                  </a:cubicBezTo>
                  <a:lnTo>
                    <a:pt x="68386" y="1182133"/>
                  </a:lnTo>
                  <a:cubicBezTo>
                    <a:pt x="30618" y="1182133"/>
                    <a:pt x="0" y="1151515"/>
                    <a:pt x="0" y="1113746"/>
                  </a:cubicBezTo>
                  <a:lnTo>
                    <a:pt x="0" y="68386"/>
                  </a:lnTo>
                  <a:cubicBezTo>
                    <a:pt x="0" y="30618"/>
                    <a:pt x="30618" y="0"/>
                    <a:pt x="68386" y="0"/>
                  </a:cubicBezTo>
                  <a:close/>
                </a:path>
              </a:pathLst>
            </a:custGeom>
            <a:solidFill>
              <a:srgbClr val="FFFFFF"/>
            </a:solidFill>
            <a:ln w="161925" cap="rnd">
              <a:gradFill>
                <a:gsLst>
                  <a:gs pos="0">
                    <a:srgbClr val="08377C">
                      <a:alpha val="100000"/>
                    </a:srgbClr>
                  </a:gs>
                  <a:gs pos="50000">
                    <a:srgbClr val="006BB6">
                      <a:alpha val="100000"/>
                    </a:srgbClr>
                  </a:gs>
                  <a:gs pos="100000">
                    <a:srgbClr val="C9E9FF">
                      <a:alpha val="100000"/>
                    </a:srgbClr>
                  </a:gs>
                </a:gsLst>
                <a:lin ang="2700000"/>
              </a:gradFill>
              <a:prstDash val="solid"/>
              <a:round/>
            </a:ln>
          </p:spPr>
        </p:sp>
        <p:sp>
          <p:nvSpPr>
            <p:cNvPr name="TextBox 19" id="19"/>
            <p:cNvSpPr txBox="true"/>
            <p:nvPr/>
          </p:nvSpPr>
          <p:spPr>
            <a:xfrm>
              <a:off x="0" y="-47625"/>
              <a:ext cx="1320076" cy="1229758"/>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1424301" y="5148359"/>
            <a:ext cx="1345270" cy="1328393"/>
            <a:chOff x="0" y="0"/>
            <a:chExt cx="435740" cy="430274"/>
          </a:xfrm>
        </p:grpSpPr>
        <p:sp>
          <p:nvSpPr>
            <p:cNvPr name="Freeform 21" id="21"/>
            <p:cNvSpPr/>
            <p:nvPr/>
          </p:nvSpPr>
          <p:spPr>
            <a:xfrm flipH="false" flipV="false" rot="0">
              <a:off x="0" y="0"/>
              <a:ext cx="435740" cy="430274"/>
            </a:xfrm>
            <a:custGeom>
              <a:avLst/>
              <a:gdLst/>
              <a:ahLst/>
              <a:cxnLst/>
              <a:rect r="r" b="b" t="t" l="l"/>
              <a:pathLst>
                <a:path h="430274" w="435740">
                  <a:moveTo>
                    <a:pt x="0" y="0"/>
                  </a:moveTo>
                  <a:lnTo>
                    <a:pt x="435740" y="0"/>
                  </a:lnTo>
                  <a:lnTo>
                    <a:pt x="435740" y="430274"/>
                  </a:lnTo>
                  <a:lnTo>
                    <a:pt x="0" y="430274"/>
                  </a:lnTo>
                  <a:close/>
                </a:path>
              </a:pathLst>
            </a:custGeom>
            <a:solidFill>
              <a:srgbClr val="FFFFFF"/>
            </a:solidFill>
          </p:spPr>
        </p:sp>
        <p:sp>
          <p:nvSpPr>
            <p:cNvPr name="TextBox 22" id="22"/>
            <p:cNvSpPr txBox="true"/>
            <p:nvPr/>
          </p:nvSpPr>
          <p:spPr>
            <a:xfrm>
              <a:off x="0" y="-9525"/>
              <a:ext cx="435740" cy="439799"/>
            </a:xfrm>
            <a:prstGeom prst="rect">
              <a:avLst/>
            </a:prstGeom>
          </p:spPr>
          <p:txBody>
            <a:bodyPr anchor="ctr" rtlCol="false" tIns="50800" lIns="50800" bIns="50800" rIns="50800"/>
            <a:lstStyle/>
            <a:p>
              <a:pPr algn="ctr" marL="0" indent="0" lvl="0">
                <a:lnSpc>
                  <a:spcPts val="7358"/>
                </a:lnSpc>
                <a:spcBef>
                  <a:spcPct val="0"/>
                </a:spcBef>
              </a:pPr>
              <a:r>
                <a:rPr lang="en-US" sz="6131" spc="220">
                  <a:solidFill>
                    <a:srgbClr val="0063A1"/>
                  </a:solidFill>
                  <a:latin typeface="Montserrat Classic Bold"/>
                </a:rPr>
                <a:t>03</a:t>
              </a:r>
            </a:p>
          </p:txBody>
        </p:sp>
      </p:grpSp>
      <p:grpSp>
        <p:nvGrpSpPr>
          <p:cNvPr name="Group 23" id="23"/>
          <p:cNvGrpSpPr/>
          <p:nvPr/>
        </p:nvGrpSpPr>
        <p:grpSpPr>
          <a:xfrm rot="0">
            <a:off x="10840774" y="-196881"/>
            <a:ext cx="7447226" cy="7447226"/>
            <a:chOff x="0" y="0"/>
            <a:chExt cx="6350000" cy="6350000"/>
          </a:xfrm>
        </p:grpSpPr>
        <p:sp>
          <p:nvSpPr>
            <p:cNvPr name="Freeform 24" id="24"/>
            <p:cNvSpPr/>
            <p:nvPr/>
          </p:nvSpPr>
          <p:spPr>
            <a:xfrm flipH="false" flipV="false" rot="0">
              <a:off x="0" y="0"/>
              <a:ext cx="6350000" cy="6350000"/>
            </a:xfrm>
            <a:custGeom>
              <a:avLst/>
              <a:gdLst/>
              <a:ahLst/>
              <a:cxnLst/>
              <a:rect r="r" b="b" t="t" l="l"/>
              <a:pathLst>
                <a:path h="6350000" w="6350000">
                  <a:moveTo>
                    <a:pt x="0" y="0"/>
                  </a:moveTo>
                  <a:cubicBezTo>
                    <a:pt x="0" y="3506470"/>
                    <a:pt x="2843530" y="6350000"/>
                    <a:pt x="6350000" y="6350000"/>
                  </a:cubicBezTo>
                  <a:lnTo>
                    <a:pt x="6350000" y="0"/>
                  </a:lnTo>
                  <a:lnTo>
                    <a:pt x="0" y="0"/>
                  </a:lnTo>
                  <a:close/>
                </a:path>
              </a:pathLst>
            </a:custGeom>
            <a:blipFill>
              <a:blip r:embed="rId3"/>
              <a:stretch>
                <a:fillRect l="-17051" t="-12820" r="-33375" b="0"/>
              </a:stretch>
            </a:blipFill>
          </p:spPr>
        </p:sp>
      </p:grpSp>
      <p:sp>
        <p:nvSpPr>
          <p:cNvPr name="TextBox 25" id="25"/>
          <p:cNvSpPr txBox="true"/>
          <p:nvPr/>
        </p:nvSpPr>
        <p:spPr>
          <a:xfrm rot="0">
            <a:off x="681947" y="1328391"/>
            <a:ext cx="8462053" cy="1181975"/>
          </a:xfrm>
          <a:prstGeom prst="rect">
            <a:avLst/>
          </a:prstGeom>
        </p:spPr>
        <p:txBody>
          <a:bodyPr anchor="t" rtlCol="false" tIns="0" lIns="0" bIns="0" rIns="0">
            <a:spAutoFit/>
          </a:bodyPr>
          <a:lstStyle/>
          <a:p>
            <a:pPr algn="l" marL="0" indent="0" lvl="0">
              <a:lnSpc>
                <a:spcPts val="9317"/>
              </a:lnSpc>
              <a:spcBef>
                <a:spcPct val="0"/>
              </a:spcBef>
            </a:pPr>
            <a:r>
              <a:rPr lang="en-US" sz="7764" spc="279" strike="noStrike" u="none">
                <a:solidFill>
                  <a:srgbClr val="08377C"/>
                </a:solidFill>
                <a:latin typeface="Montserrat Classic Bold"/>
              </a:rPr>
              <a:t>Our Goals 2.024</a:t>
            </a:r>
          </a:p>
        </p:txBody>
      </p:sp>
      <p:sp>
        <p:nvSpPr>
          <p:cNvPr name="TextBox 26" id="26"/>
          <p:cNvSpPr txBox="true"/>
          <p:nvPr/>
        </p:nvSpPr>
        <p:spPr>
          <a:xfrm rot="0">
            <a:off x="1245635" y="6726027"/>
            <a:ext cx="3210631" cy="1020229"/>
          </a:xfrm>
          <a:prstGeom prst="rect">
            <a:avLst/>
          </a:prstGeom>
        </p:spPr>
        <p:txBody>
          <a:bodyPr anchor="t" rtlCol="false" tIns="0" lIns="0" bIns="0" rIns="0">
            <a:spAutoFit/>
          </a:bodyPr>
          <a:lstStyle/>
          <a:p>
            <a:pPr algn="ctr" marL="0" indent="0" lvl="0">
              <a:lnSpc>
                <a:spcPts val="2751"/>
              </a:lnSpc>
              <a:spcBef>
                <a:spcPct val="0"/>
              </a:spcBef>
            </a:pPr>
            <a:r>
              <a:rPr lang="en-US" sz="1965" spc="43">
                <a:solidFill>
                  <a:srgbClr val="2A2E3A"/>
                </a:solidFill>
                <a:latin typeface="Montserrat Classic"/>
              </a:rPr>
              <a:t>To get at least 10 people place in their jobs for the first month.</a:t>
            </a:r>
          </a:p>
        </p:txBody>
      </p:sp>
      <p:sp>
        <p:nvSpPr>
          <p:cNvPr name="TextBox 27" id="27"/>
          <p:cNvSpPr txBox="true"/>
          <p:nvPr/>
        </p:nvSpPr>
        <p:spPr>
          <a:xfrm rot="0">
            <a:off x="5759434" y="6726027"/>
            <a:ext cx="3210631" cy="2042752"/>
          </a:xfrm>
          <a:prstGeom prst="rect">
            <a:avLst/>
          </a:prstGeom>
        </p:spPr>
        <p:txBody>
          <a:bodyPr anchor="t" rtlCol="false" tIns="0" lIns="0" bIns="0" rIns="0">
            <a:spAutoFit/>
          </a:bodyPr>
          <a:lstStyle/>
          <a:p>
            <a:pPr algn="ctr" marL="0" indent="0" lvl="0">
              <a:lnSpc>
                <a:spcPts val="2751"/>
              </a:lnSpc>
              <a:spcBef>
                <a:spcPct val="0"/>
              </a:spcBef>
            </a:pPr>
            <a:r>
              <a:rPr lang="en-US" sz="1965" spc="43">
                <a:solidFill>
                  <a:srgbClr val="2A2E3A"/>
                </a:solidFill>
                <a:latin typeface="Montserrat Classic"/>
              </a:rPr>
              <a:t>To create a web portal where such as Clients as Employees can access to  see their profile, development and earnings</a:t>
            </a:r>
          </a:p>
        </p:txBody>
      </p:sp>
      <p:sp>
        <p:nvSpPr>
          <p:cNvPr name="TextBox 28" id="28"/>
          <p:cNvSpPr txBox="true"/>
          <p:nvPr/>
        </p:nvSpPr>
        <p:spPr>
          <a:xfrm rot="0">
            <a:off x="10448054" y="6726027"/>
            <a:ext cx="3210631" cy="1361070"/>
          </a:xfrm>
          <a:prstGeom prst="rect">
            <a:avLst/>
          </a:prstGeom>
        </p:spPr>
        <p:txBody>
          <a:bodyPr anchor="t" rtlCol="false" tIns="0" lIns="0" bIns="0" rIns="0">
            <a:spAutoFit/>
          </a:bodyPr>
          <a:lstStyle/>
          <a:p>
            <a:pPr algn="ctr" marL="0" indent="0" lvl="0">
              <a:lnSpc>
                <a:spcPts val="2751"/>
              </a:lnSpc>
              <a:spcBef>
                <a:spcPct val="0"/>
              </a:spcBef>
            </a:pPr>
            <a:r>
              <a:rPr lang="en-US" sz="1965" spc="43">
                <a:solidFill>
                  <a:srgbClr val="2A2E3A"/>
                </a:solidFill>
                <a:latin typeface="Montserrat Classic"/>
              </a:rPr>
              <a:t>To have 100 personnel placed in different companies in Denver for December 2.024</a:t>
            </a:r>
          </a:p>
        </p:txBody>
      </p:sp>
      <p:sp>
        <p:nvSpPr>
          <p:cNvPr name="TextBox 29" id="29"/>
          <p:cNvSpPr txBox="true"/>
          <p:nvPr/>
        </p:nvSpPr>
        <p:spPr>
          <a:xfrm rot="0">
            <a:off x="744395" y="2592170"/>
            <a:ext cx="8399605" cy="2081086"/>
          </a:xfrm>
          <a:prstGeom prst="rect">
            <a:avLst/>
          </a:prstGeom>
        </p:spPr>
        <p:txBody>
          <a:bodyPr anchor="t" rtlCol="false" tIns="0" lIns="0" bIns="0" rIns="0">
            <a:spAutoFit/>
          </a:bodyPr>
          <a:lstStyle/>
          <a:p>
            <a:pPr algn="just" marL="0" indent="0" lvl="0">
              <a:lnSpc>
                <a:spcPts val="3330"/>
              </a:lnSpc>
              <a:spcBef>
                <a:spcPct val="0"/>
              </a:spcBef>
            </a:pPr>
            <a:r>
              <a:rPr lang="en-US" sz="2378" spc="52">
                <a:solidFill>
                  <a:srgbClr val="08377C"/>
                </a:solidFill>
                <a:latin typeface="Montserrat Classic"/>
              </a:rPr>
              <a:t>For 2024, we hope to place at least 100 employees in various companies and different types of jobs by the end of the year, thereby creating many benefits for those individuals who are unable to find employment that matches their experience.</a:t>
            </a:r>
          </a:p>
        </p:txBody>
      </p:sp>
      <p:sp>
        <p:nvSpPr>
          <p:cNvPr name="TextBox 30" id="30"/>
          <p:cNvSpPr txBox="true"/>
          <p:nvPr/>
        </p:nvSpPr>
        <p:spPr>
          <a:xfrm rot="0">
            <a:off x="180373" y="281621"/>
            <a:ext cx="3674314" cy="594535"/>
          </a:xfrm>
          <a:prstGeom prst="rect">
            <a:avLst/>
          </a:prstGeom>
        </p:spPr>
        <p:txBody>
          <a:bodyPr anchor="t" rtlCol="false" tIns="0" lIns="0" bIns="0" rIns="0">
            <a:spAutoFit/>
          </a:bodyPr>
          <a:lstStyle/>
          <a:p>
            <a:pPr algn="l">
              <a:lnSpc>
                <a:spcPts val="4685"/>
              </a:lnSpc>
            </a:pPr>
            <a:r>
              <a:rPr lang="en-US" sz="3904" spc="27">
                <a:solidFill>
                  <a:srgbClr val="08377C"/>
                </a:solidFill>
                <a:latin typeface="Montserrat Classic Bold"/>
              </a:rPr>
              <a:t>Profit Staffing</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213141" y="5918766"/>
            <a:ext cx="791378" cy="791378"/>
          </a:xfrm>
          <a:custGeom>
            <a:avLst/>
            <a:gdLst/>
            <a:ahLst/>
            <a:cxnLst/>
            <a:rect r="r" b="b" t="t" l="l"/>
            <a:pathLst>
              <a:path h="791378" w="791378">
                <a:moveTo>
                  <a:pt x="0" y="0"/>
                </a:moveTo>
                <a:lnTo>
                  <a:pt x="791378" y="0"/>
                </a:lnTo>
                <a:lnTo>
                  <a:pt x="791378" y="791378"/>
                </a:lnTo>
                <a:lnTo>
                  <a:pt x="0" y="7913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4213141" y="6964200"/>
            <a:ext cx="791378" cy="791378"/>
          </a:xfrm>
          <a:custGeom>
            <a:avLst/>
            <a:gdLst/>
            <a:ahLst/>
            <a:cxnLst/>
            <a:rect r="r" b="b" t="t" l="l"/>
            <a:pathLst>
              <a:path h="791378" w="791378">
                <a:moveTo>
                  <a:pt x="0" y="0"/>
                </a:moveTo>
                <a:lnTo>
                  <a:pt x="791378" y="0"/>
                </a:lnTo>
                <a:lnTo>
                  <a:pt x="791378" y="791378"/>
                </a:lnTo>
                <a:lnTo>
                  <a:pt x="0" y="7913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4" id="4"/>
          <p:cNvSpPr/>
          <p:nvPr/>
        </p:nvSpPr>
        <p:spPr>
          <a:xfrm flipH="false" flipV="false" rot="0">
            <a:off x="4213141" y="4907250"/>
            <a:ext cx="791378" cy="791378"/>
          </a:xfrm>
          <a:custGeom>
            <a:avLst/>
            <a:gdLst/>
            <a:ahLst/>
            <a:cxnLst/>
            <a:rect r="r" b="b" t="t" l="l"/>
            <a:pathLst>
              <a:path h="791378" w="791378">
                <a:moveTo>
                  <a:pt x="0" y="0"/>
                </a:moveTo>
                <a:lnTo>
                  <a:pt x="791378" y="0"/>
                </a:lnTo>
                <a:lnTo>
                  <a:pt x="791378" y="791378"/>
                </a:lnTo>
                <a:lnTo>
                  <a:pt x="0" y="7913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5" id="5"/>
          <p:cNvSpPr/>
          <p:nvPr/>
        </p:nvSpPr>
        <p:spPr>
          <a:xfrm flipH="false" flipV="false" rot="0">
            <a:off x="4213141" y="8900110"/>
            <a:ext cx="791378" cy="791378"/>
          </a:xfrm>
          <a:custGeom>
            <a:avLst/>
            <a:gdLst/>
            <a:ahLst/>
            <a:cxnLst/>
            <a:rect r="r" b="b" t="t" l="l"/>
            <a:pathLst>
              <a:path h="791378" w="791378">
                <a:moveTo>
                  <a:pt x="0" y="0"/>
                </a:moveTo>
                <a:lnTo>
                  <a:pt x="791378" y="0"/>
                </a:lnTo>
                <a:lnTo>
                  <a:pt x="791378" y="791378"/>
                </a:lnTo>
                <a:lnTo>
                  <a:pt x="0" y="7913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grpSp>
        <p:nvGrpSpPr>
          <p:cNvPr name="Group 6" id="6"/>
          <p:cNvGrpSpPr>
            <a:grpSpLocks noChangeAspect="true"/>
          </p:cNvGrpSpPr>
          <p:nvPr/>
        </p:nvGrpSpPr>
        <p:grpSpPr>
          <a:xfrm rot="0">
            <a:off x="1233766" y="4886625"/>
            <a:ext cx="2550036" cy="2550036"/>
            <a:chOff x="0" y="0"/>
            <a:chExt cx="6350000" cy="6350000"/>
          </a:xfrm>
        </p:grpSpPr>
        <p:sp>
          <p:nvSpPr>
            <p:cNvPr name="Freeform 7" id="7"/>
            <p:cNvSpPr/>
            <p:nvPr/>
          </p:nvSpPr>
          <p:spPr>
            <a:xfrm flipH="false" flipV="false" rot="0">
              <a:off x="655320" y="655320"/>
              <a:ext cx="5039360" cy="5039360"/>
            </a:xfrm>
            <a:custGeom>
              <a:avLst/>
              <a:gdLst/>
              <a:ahLst/>
              <a:cxnLst/>
              <a:rect r="r" b="b" t="t" l="l"/>
              <a:pathLst>
                <a:path h="5039360" w="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10"/>
              <a:stretch>
                <a:fillRect l="0" t="-6342" r="-15167" b="-31102"/>
              </a:stretch>
            </a:blipFill>
          </p:spPr>
        </p:sp>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gradFill rotWithShape="true">
              <a:gsLst>
                <a:gs pos="0">
                  <a:srgbClr val="08377C">
                    <a:alpha val="100000"/>
                  </a:srgbClr>
                </a:gs>
                <a:gs pos="50000">
                  <a:srgbClr val="006BB6">
                    <a:alpha val="100000"/>
                  </a:srgbClr>
                </a:gs>
                <a:gs pos="100000">
                  <a:srgbClr val="C9E9FF">
                    <a:alpha val="100000"/>
                  </a:srgbClr>
                </a:gs>
              </a:gsLst>
              <a:lin ang="2700000"/>
            </a:gradFill>
          </p:spPr>
        </p:sp>
      </p:grpSp>
      <p:grpSp>
        <p:nvGrpSpPr>
          <p:cNvPr name="Group 9" id="9"/>
          <p:cNvGrpSpPr/>
          <p:nvPr/>
        </p:nvGrpSpPr>
        <p:grpSpPr>
          <a:xfrm rot="0">
            <a:off x="11221653" y="0"/>
            <a:ext cx="7396360" cy="10287000"/>
            <a:chOff x="0" y="0"/>
            <a:chExt cx="812800" cy="1130458"/>
          </a:xfrm>
        </p:grpSpPr>
        <p:sp>
          <p:nvSpPr>
            <p:cNvPr name="Freeform 10" id="10"/>
            <p:cNvSpPr/>
            <p:nvPr/>
          </p:nvSpPr>
          <p:spPr>
            <a:xfrm flipH="false" flipV="false" rot="0">
              <a:off x="0" y="0"/>
              <a:ext cx="812800" cy="1130458"/>
            </a:xfrm>
            <a:custGeom>
              <a:avLst/>
              <a:gdLst/>
              <a:ahLst/>
              <a:cxnLst/>
              <a:rect r="r" b="b" t="t" l="l"/>
              <a:pathLst>
                <a:path h="1130458" w="812800">
                  <a:moveTo>
                    <a:pt x="24075" y="0"/>
                  </a:moveTo>
                  <a:lnTo>
                    <a:pt x="788725" y="0"/>
                  </a:lnTo>
                  <a:cubicBezTo>
                    <a:pt x="802021" y="0"/>
                    <a:pt x="812800" y="10779"/>
                    <a:pt x="812800" y="24075"/>
                  </a:cubicBezTo>
                  <a:lnTo>
                    <a:pt x="812800" y="1106383"/>
                  </a:lnTo>
                  <a:cubicBezTo>
                    <a:pt x="812800" y="1119679"/>
                    <a:pt x="802021" y="1130458"/>
                    <a:pt x="788725" y="1130458"/>
                  </a:cubicBezTo>
                  <a:lnTo>
                    <a:pt x="24075" y="1130458"/>
                  </a:lnTo>
                  <a:cubicBezTo>
                    <a:pt x="17690" y="1130458"/>
                    <a:pt x="11566" y="1127922"/>
                    <a:pt x="7051" y="1123407"/>
                  </a:cubicBezTo>
                  <a:cubicBezTo>
                    <a:pt x="2536" y="1118892"/>
                    <a:pt x="0" y="1112768"/>
                    <a:pt x="0" y="1106383"/>
                  </a:cubicBezTo>
                  <a:lnTo>
                    <a:pt x="0" y="24075"/>
                  </a:lnTo>
                  <a:cubicBezTo>
                    <a:pt x="0" y="10779"/>
                    <a:pt x="10779" y="0"/>
                    <a:pt x="24075" y="0"/>
                  </a:cubicBezTo>
                  <a:close/>
                </a:path>
              </a:pathLst>
            </a:custGeom>
            <a:blipFill>
              <a:blip r:embed="rId11"/>
              <a:stretch>
                <a:fillRect l="-53509" t="0" r="-11562" b="-58249"/>
              </a:stretch>
            </a:blipFill>
          </p:spPr>
        </p:sp>
      </p:grpSp>
      <p:sp>
        <p:nvSpPr>
          <p:cNvPr name="TextBox 11" id="11"/>
          <p:cNvSpPr txBox="true"/>
          <p:nvPr/>
        </p:nvSpPr>
        <p:spPr>
          <a:xfrm rot="0">
            <a:off x="870501" y="2721142"/>
            <a:ext cx="13943599" cy="1465139"/>
          </a:xfrm>
          <a:prstGeom prst="rect">
            <a:avLst/>
          </a:prstGeom>
        </p:spPr>
        <p:txBody>
          <a:bodyPr anchor="t" rtlCol="false" tIns="0" lIns="0" bIns="0" rIns="0">
            <a:spAutoFit/>
          </a:bodyPr>
          <a:lstStyle/>
          <a:p>
            <a:pPr algn="just" marL="0" indent="0" lvl="0">
              <a:lnSpc>
                <a:spcPts val="11523"/>
              </a:lnSpc>
              <a:spcBef>
                <a:spcPct val="0"/>
              </a:spcBef>
            </a:pPr>
            <a:r>
              <a:rPr lang="en-US" sz="9602" spc="345" strike="noStrike" u="none">
                <a:solidFill>
                  <a:srgbClr val="006BB6"/>
                </a:solidFill>
                <a:latin typeface="Montserrat Classic Bold"/>
              </a:rPr>
              <a:t>Contact Us</a:t>
            </a:r>
          </a:p>
        </p:txBody>
      </p:sp>
      <p:sp>
        <p:nvSpPr>
          <p:cNvPr name="TextBox 12" id="12"/>
          <p:cNvSpPr txBox="true"/>
          <p:nvPr/>
        </p:nvSpPr>
        <p:spPr>
          <a:xfrm rot="0">
            <a:off x="5249298" y="5275056"/>
            <a:ext cx="3007250" cy="399766"/>
          </a:xfrm>
          <a:prstGeom prst="rect">
            <a:avLst/>
          </a:prstGeom>
        </p:spPr>
        <p:txBody>
          <a:bodyPr anchor="t" rtlCol="false" tIns="0" lIns="0" bIns="0" rIns="0">
            <a:spAutoFit/>
          </a:bodyPr>
          <a:lstStyle/>
          <a:p>
            <a:pPr algn="l">
              <a:lnSpc>
                <a:spcPts val="3284"/>
              </a:lnSpc>
              <a:spcBef>
                <a:spcPct val="0"/>
              </a:spcBef>
            </a:pPr>
            <a:r>
              <a:rPr lang="en-US" sz="2346">
                <a:solidFill>
                  <a:srgbClr val="0D4F83"/>
                </a:solidFill>
                <a:latin typeface="Montserrat"/>
              </a:rPr>
              <a:t>(720) 688-5662</a:t>
            </a:r>
          </a:p>
        </p:txBody>
      </p:sp>
      <p:sp>
        <p:nvSpPr>
          <p:cNvPr name="TextBox 13" id="13"/>
          <p:cNvSpPr txBox="true"/>
          <p:nvPr/>
        </p:nvSpPr>
        <p:spPr>
          <a:xfrm rot="0">
            <a:off x="5249298" y="4839000"/>
            <a:ext cx="1950010" cy="467538"/>
          </a:xfrm>
          <a:prstGeom prst="rect">
            <a:avLst/>
          </a:prstGeom>
        </p:spPr>
        <p:txBody>
          <a:bodyPr anchor="t" rtlCol="false" tIns="0" lIns="0" bIns="0" rIns="0">
            <a:spAutoFit/>
          </a:bodyPr>
          <a:lstStyle/>
          <a:p>
            <a:pPr algn="l">
              <a:lnSpc>
                <a:spcPts val="3941"/>
              </a:lnSpc>
              <a:spcBef>
                <a:spcPct val="0"/>
              </a:spcBef>
            </a:pPr>
            <a:r>
              <a:rPr lang="en-US" sz="2815">
                <a:solidFill>
                  <a:srgbClr val="0D4F83"/>
                </a:solidFill>
                <a:latin typeface="Montserrat Semi-Bold"/>
              </a:rPr>
              <a:t>Phone</a:t>
            </a:r>
          </a:p>
        </p:txBody>
      </p:sp>
      <p:sp>
        <p:nvSpPr>
          <p:cNvPr name="TextBox 14" id="14"/>
          <p:cNvSpPr txBox="true"/>
          <p:nvPr/>
        </p:nvSpPr>
        <p:spPr>
          <a:xfrm rot="0">
            <a:off x="5249298" y="5871141"/>
            <a:ext cx="1950010" cy="467538"/>
          </a:xfrm>
          <a:prstGeom prst="rect">
            <a:avLst/>
          </a:prstGeom>
        </p:spPr>
        <p:txBody>
          <a:bodyPr anchor="t" rtlCol="false" tIns="0" lIns="0" bIns="0" rIns="0">
            <a:spAutoFit/>
          </a:bodyPr>
          <a:lstStyle/>
          <a:p>
            <a:pPr algn="l">
              <a:lnSpc>
                <a:spcPts val="3941"/>
              </a:lnSpc>
              <a:spcBef>
                <a:spcPct val="0"/>
              </a:spcBef>
            </a:pPr>
            <a:r>
              <a:rPr lang="en-US" sz="2815">
                <a:solidFill>
                  <a:srgbClr val="0D4F83"/>
                </a:solidFill>
                <a:latin typeface="Montserrat Semi-Bold"/>
              </a:rPr>
              <a:t>Mail</a:t>
            </a:r>
          </a:p>
        </p:txBody>
      </p:sp>
      <p:sp>
        <p:nvSpPr>
          <p:cNvPr name="TextBox 15" id="15"/>
          <p:cNvSpPr txBox="true"/>
          <p:nvPr/>
        </p:nvSpPr>
        <p:spPr>
          <a:xfrm rot="0">
            <a:off x="5249298" y="6916575"/>
            <a:ext cx="1950010" cy="467538"/>
          </a:xfrm>
          <a:prstGeom prst="rect">
            <a:avLst/>
          </a:prstGeom>
        </p:spPr>
        <p:txBody>
          <a:bodyPr anchor="t" rtlCol="false" tIns="0" lIns="0" bIns="0" rIns="0">
            <a:spAutoFit/>
          </a:bodyPr>
          <a:lstStyle/>
          <a:p>
            <a:pPr algn="l">
              <a:lnSpc>
                <a:spcPts val="3941"/>
              </a:lnSpc>
              <a:spcBef>
                <a:spcPct val="0"/>
              </a:spcBef>
            </a:pPr>
            <a:r>
              <a:rPr lang="en-US" sz="2815">
                <a:solidFill>
                  <a:srgbClr val="0D4F83"/>
                </a:solidFill>
                <a:latin typeface="Montserrat Semi-Bold"/>
              </a:rPr>
              <a:t>Web</a:t>
            </a:r>
          </a:p>
        </p:txBody>
      </p:sp>
      <p:sp>
        <p:nvSpPr>
          <p:cNvPr name="TextBox 16" id="16"/>
          <p:cNvSpPr txBox="true"/>
          <p:nvPr/>
        </p:nvSpPr>
        <p:spPr>
          <a:xfrm rot="0">
            <a:off x="5249298" y="8888989"/>
            <a:ext cx="1950010" cy="467538"/>
          </a:xfrm>
          <a:prstGeom prst="rect">
            <a:avLst/>
          </a:prstGeom>
        </p:spPr>
        <p:txBody>
          <a:bodyPr anchor="t" rtlCol="false" tIns="0" lIns="0" bIns="0" rIns="0">
            <a:spAutoFit/>
          </a:bodyPr>
          <a:lstStyle/>
          <a:p>
            <a:pPr algn="l">
              <a:lnSpc>
                <a:spcPts val="3941"/>
              </a:lnSpc>
              <a:spcBef>
                <a:spcPct val="0"/>
              </a:spcBef>
            </a:pPr>
            <a:r>
              <a:rPr lang="en-US" sz="2815">
                <a:solidFill>
                  <a:srgbClr val="0D4F83"/>
                </a:solidFill>
                <a:latin typeface="Montserrat Semi-Bold"/>
              </a:rPr>
              <a:t>Address</a:t>
            </a:r>
          </a:p>
        </p:txBody>
      </p:sp>
      <p:sp>
        <p:nvSpPr>
          <p:cNvPr name="TextBox 17" id="17"/>
          <p:cNvSpPr txBox="true"/>
          <p:nvPr/>
        </p:nvSpPr>
        <p:spPr>
          <a:xfrm rot="0">
            <a:off x="5249298" y="7366869"/>
            <a:ext cx="4613613" cy="399766"/>
          </a:xfrm>
          <a:prstGeom prst="rect">
            <a:avLst/>
          </a:prstGeom>
        </p:spPr>
        <p:txBody>
          <a:bodyPr anchor="t" rtlCol="false" tIns="0" lIns="0" bIns="0" rIns="0">
            <a:spAutoFit/>
          </a:bodyPr>
          <a:lstStyle/>
          <a:p>
            <a:pPr algn="l">
              <a:lnSpc>
                <a:spcPts val="3284"/>
              </a:lnSpc>
              <a:spcBef>
                <a:spcPct val="0"/>
              </a:spcBef>
            </a:pPr>
            <a:r>
              <a:rPr lang="en-US" sz="2346">
                <a:solidFill>
                  <a:srgbClr val="0D4F83"/>
                </a:solidFill>
                <a:latin typeface="Montserrat"/>
              </a:rPr>
              <a:t>https://profit-staffing.com</a:t>
            </a:r>
          </a:p>
        </p:txBody>
      </p:sp>
      <p:sp>
        <p:nvSpPr>
          <p:cNvPr name="TextBox 18" id="18"/>
          <p:cNvSpPr txBox="true"/>
          <p:nvPr/>
        </p:nvSpPr>
        <p:spPr>
          <a:xfrm rot="0">
            <a:off x="5249298" y="9324092"/>
            <a:ext cx="5543015" cy="399766"/>
          </a:xfrm>
          <a:prstGeom prst="rect">
            <a:avLst/>
          </a:prstGeom>
        </p:spPr>
        <p:txBody>
          <a:bodyPr anchor="t" rtlCol="false" tIns="0" lIns="0" bIns="0" rIns="0">
            <a:spAutoFit/>
          </a:bodyPr>
          <a:lstStyle/>
          <a:p>
            <a:pPr algn="l">
              <a:lnSpc>
                <a:spcPts val="3284"/>
              </a:lnSpc>
              <a:spcBef>
                <a:spcPct val="0"/>
              </a:spcBef>
            </a:pPr>
            <a:r>
              <a:rPr lang="en-US" sz="2346">
                <a:solidFill>
                  <a:srgbClr val="0D4F83"/>
                </a:solidFill>
                <a:latin typeface="Montserrat"/>
              </a:rPr>
              <a:t>8000 E Evans Ave, Denver CO 80231</a:t>
            </a:r>
          </a:p>
        </p:txBody>
      </p:sp>
      <p:sp>
        <p:nvSpPr>
          <p:cNvPr name="TextBox 19" id="19"/>
          <p:cNvSpPr txBox="true"/>
          <p:nvPr/>
        </p:nvSpPr>
        <p:spPr>
          <a:xfrm rot="0">
            <a:off x="5249298" y="6325951"/>
            <a:ext cx="4551144" cy="399766"/>
          </a:xfrm>
          <a:prstGeom prst="rect">
            <a:avLst/>
          </a:prstGeom>
        </p:spPr>
        <p:txBody>
          <a:bodyPr anchor="t" rtlCol="false" tIns="0" lIns="0" bIns="0" rIns="0">
            <a:spAutoFit/>
          </a:bodyPr>
          <a:lstStyle/>
          <a:p>
            <a:pPr algn="l">
              <a:lnSpc>
                <a:spcPts val="3284"/>
              </a:lnSpc>
              <a:spcBef>
                <a:spcPct val="0"/>
              </a:spcBef>
            </a:pPr>
            <a:r>
              <a:rPr lang="en-US" sz="2346">
                <a:solidFill>
                  <a:srgbClr val="0D4F83"/>
                </a:solidFill>
                <a:latin typeface="Montserrat"/>
              </a:rPr>
              <a:t>profittstaffing@gmail.com</a:t>
            </a:r>
          </a:p>
        </p:txBody>
      </p:sp>
      <p:sp>
        <p:nvSpPr>
          <p:cNvPr name="TextBox 20" id="20"/>
          <p:cNvSpPr txBox="true"/>
          <p:nvPr/>
        </p:nvSpPr>
        <p:spPr>
          <a:xfrm rot="0">
            <a:off x="870501" y="1187795"/>
            <a:ext cx="11448279" cy="1935454"/>
          </a:xfrm>
          <a:prstGeom prst="rect">
            <a:avLst/>
          </a:prstGeom>
        </p:spPr>
        <p:txBody>
          <a:bodyPr anchor="t" rtlCol="false" tIns="0" lIns="0" bIns="0" rIns="0">
            <a:spAutoFit/>
          </a:bodyPr>
          <a:lstStyle/>
          <a:p>
            <a:pPr algn="l" marL="0" indent="0" lvl="0">
              <a:lnSpc>
                <a:spcPts val="15242"/>
              </a:lnSpc>
              <a:spcBef>
                <a:spcPct val="0"/>
              </a:spcBef>
            </a:pPr>
            <a:r>
              <a:rPr lang="en-US" sz="12702" spc="457" strike="noStrike" u="none">
                <a:solidFill>
                  <a:srgbClr val="08377C"/>
                </a:solidFill>
                <a:latin typeface="Montserrat Classic Bold"/>
              </a:rPr>
              <a:t>Thank You!</a:t>
            </a:r>
          </a:p>
        </p:txBody>
      </p:sp>
      <p:sp>
        <p:nvSpPr>
          <p:cNvPr name="Freeform 21" id="21"/>
          <p:cNvSpPr/>
          <p:nvPr/>
        </p:nvSpPr>
        <p:spPr>
          <a:xfrm flipH="false" flipV="false" rot="0">
            <a:off x="4213141" y="7912911"/>
            <a:ext cx="791378" cy="791378"/>
          </a:xfrm>
          <a:custGeom>
            <a:avLst/>
            <a:gdLst/>
            <a:ahLst/>
            <a:cxnLst/>
            <a:rect r="r" b="b" t="t" l="l"/>
            <a:pathLst>
              <a:path h="791378" w="791378">
                <a:moveTo>
                  <a:pt x="0" y="0"/>
                </a:moveTo>
                <a:lnTo>
                  <a:pt x="791378" y="0"/>
                </a:lnTo>
                <a:lnTo>
                  <a:pt x="791378" y="791378"/>
                </a:lnTo>
                <a:lnTo>
                  <a:pt x="0" y="79137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2" id="22"/>
          <p:cNvSpPr txBox="true"/>
          <p:nvPr/>
        </p:nvSpPr>
        <p:spPr>
          <a:xfrm rot="0">
            <a:off x="5249298" y="8098231"/>
            <a:ext cx="6454006" cy="373113"/>
          </a:xfrm>
          <a:prstGeom prst="rect">
            <a:avLst/>
          </a:prstGeom>
        </p:spPr>
        <p:txBody>
          <a:bodyPr anchor="t" rtlCol="false" tIns="0" lIns="0" bIns="0" rIns="0">
            <a:spAutoFit/>
          </a:bodyPr>
          <a:lstStyle/>
          <a:p>
            <a:pPr algn="l">
              <a:lnSpc>
                <a:spcPts val="3001"/>
              </a:lnSpc>
            </a:pPr>
            <a:r>
              <a:rPr lang="en-US" sz="2143" spc="96">
                <a:solidFill>
                  <a:srgbClr val="0D4F83"/>
                </a:solidFill>
                <a:latin typeface="Montserrat Classic"/>
              </a:rPr>
              <a:t>https://www.instagram.com/profit_staffing/</a:t>
            </a:r>
          </a:p>
        </p:txBody>
      </p:sp>
      <p:sp>
        <p:nvSpPr>
          <p:cNvPr name="TextBox 23" id="23"/>
          <p:cNvSpPr txBox="true"/>
          <p:nvPr/>
        </p:nvSpPr>
        <p:spPr>
          <a:xfrm rot="0">
            <a:off x="180373" y="281621"/>
            <a:ext cx="3674314" cy="594535"/>
          </a:xfrm>
          <a:prstGeom prst="rect">
            <a:avLst/>
          </a:prstGeom>
        </p:spPr>
        <p:txBody>
          <a:bodyPr anchor="t" rtlCol="false" tIns="0" lIns="0" bIns="0" rIns="0">
            <a:spAutoFit/>
          </a:bodyPr>
          <a:lstStyle/>
          <a:p>
            <a:pPr algn="l">
              <a:lnSpc>
                <a:spcPts val="4685"/>
              </a:lnSpc>
            </a:pPr>
            <a:r>
              <a:rPr lang="en-US" sz="3904" spc="27">
                <a:solidFill>
                  <a:srgbClr val="08377C"/>
                </a:solidFill>
                <a:latin typeface="Montserrat Classic Bold"/>
              </a:rPr>
              <a:t>Profit Staffing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DAGHFSHYnFg</dc:identifier>
  <dcterms:modified xsi:type="dcterms:W3CDTF">2011-08-01T06:04:30Z</dcterms:modified>
  <cp:revision>1</cp:revision>
  <dc:title>Profit Staffing</dc:title>
</cp:coreProperties>
</file>